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8"/>
  </p:notesMasterIdLst>
  <p:sldIdLst>
    <p:sldId id="379" r:id="rId2"/>
    <p:sldId id="258" r:id="rId3"/>
    <p:sldId id="259" r:id="rId4"/>
    <p:sldId id="260" r:id="rId5"/>
    <p:sldId id="293" r:id="rId6"/>
    <p:sldId id="261" r:id="rId7"/>
    <p:sldId id="294" r:id="rId8"/>
    <p:sldId id="295" r:id="rId9"/>
    <p:sldId id="296" r:id="rId10"/>
    <p:sldId id="262" r:id="rId11"/>
    <p:sldId id="297" r:id="rId12"/>
    <p:sldId id="263" r:id="rId13"/>
    <p:sldId id="298" r:id="rId14"/>
    <p:sldId id="264" r:id="rId15"/>
    <p:sldId id="299" r:id="rId16"/>
    <p:sldId id="301" r:id="rId17"/>
    <p:sldId id="302" r:id="rId18"/>
    <p:sldId id="300" r:id="rId19"/>
    <p:sldId id="303" r:id="rId20"/>
    <p:sldId id="304" r:id="rId21"/>
    <p:sldId id="305" r:id="rId22"/>
    <p:sldId id="306" r:id="rId23"/>
    <p:sldId id="307" r:id="rId24"/>
    <p:sldId id="308" r:id="rId25"/>
    <p:sldId id="309" r:id="rId26"/>
    <p:sldId id="310" r:id="rId27"/>
    <p:sldId id="265" r:id="rId28"/>
    <p:sldId id="311" r:id="rId29"/>
    <p:sldId id="312" r:id="rId30"/>
    <p:sldId id="266" r:id="rId31"/>
    <p:sldId id="313" r:id="rId32"/>
    <p:sldId id="267" r:id="rId33"/>
    <p:sldId id="314" r:id="rId34"/>
    <p:sldId id="268" r:id="rId35"/>
    <p:sldId id="315" r:id="rId36"/>
    <p:sldId id="269" r:id="rId37"/>
    <p:sldId id="316" r:id="rId38"/>
    <p:sldId id="317" r:id="rId39"/>
    <p:sldId id="318" r:id="rId40"/>
    <p:sldId id="319" r:id="rId41"/>
    <p:sldId id="320" r:id="rId42"/>
    <p:sldId id="270" r:id="rId43"/>
    <p:sldId id="271" r:id="rId44"/>
    <p:sldId id="321" r:id="rId45"/>
    <p:sldId id="322" r:id="rId46"/>
    <p:sldId id="323" r:id="rId47"/>
    <p:sldId id="324" r:id="rId48"/>
    <p:sldId id="272" r:id="rId49"/>
    <p:sldId id="273"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280" r:id="rId72"/>
    <p:sldId id="281" r:id="rId73"/>
    <p:sldId id="346" r:id="rId74"/>
    <p:sldId id="347" r:id="rId75"/>
    <p:sldId id="348" r:id="rId76"/>
    <p:sldId id="349" r:id="rId77"/>
    <p:sldId id="282" r:id="rId78"/>
    <p:sldId id="350" r:id="rId79"/>
    <p:sldId id="283" r:id="rId80"/>
    <p:sldId id="351" r:id="rId81"/>
    <p:sldId id="352" r:id="rId82"/>
    <p:sldId id="353" r:id="rId83"/>
    <p:sldId id="354" r:id="rId84"/>
    <p:sldId id="355" r:id="rId85"/>
    <p:sldId id="284" r:id="rId86"/>
    <p:sldId id="356" r:id="rId87"/>
    <p:sldId id="357" r:id="rId88"/>
    <p:sldId id="285" r:id="rId89"/>
    <p:sldId id="358" r:id="rId90"/>
    <p:sldId id="286" r:id="rId91"/>
    <p:sldId id="287" r:id="rId92"/>
    <p:sldId id="288" r:id="rId93"/>
    <p:sldId id="359" r:id="rId94"/>
    <p:sldId id="360" r:id="rId95"/>
    <p:sldId id="289" r:id="rId96"/>
    <p:sldId id="361" r:id="rId97"/>
    <p:sldId id="362" r:id="rId98"/>
    <p:sldId id="363" r:id="rId99"/>
    <p:sldId id="364" r:id="rId100"/>
    <p:sldId id="365" r:id="rId101"/>
    <p:sldId id="366" r:id="rId102"/>
    <p:sldId id="367" r:id="rId103"/>
    <p:sldId id="368" r:id="rId104"/>
    <p:sldId id="290" r:id="rId105"/>
    <p:sldId id="369" r:id="rId106"/>
    <p:sldId id="370" r:id="rId107"/>
    <p:sldId id="371" r:id="rId108"/>
    <p:sldId id="291" r:id="rId109"/>
    <p:sldId id="372" r:id="rId110"/>
    <p:sldId id="373" r:id="rId111"/>
    <p:sldId id="374" r:id="rId112"/>
    <p:sldId id="375" r:id="rId113"/>
    <p:sldId id="376" r:id="rId114"/>
    <p:sldId id="377" r:id="rId115"/>
    <p:sldId id="378" r:id="rId116"/>
    <p:sldId id="292"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508B-B561-42B2-8A2E-31CFBA60834E}" type="datetimeFigureOut">
              <a:rPr lang="en-US" smtClean="0"/>
              <a:t>6/23/2023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0559E-167B-4B61-B28F-53727E7CC444}" type="slidenum">
              <a:rPr lang="en-US" smtClean="0"/>
              <a:t>‹#›</a:t>
            </a:fld>
            <a:endParaRPr lang="en-US"/>
          </a:p>
        </p:txBody>
      </p:sp>
    </p:spTree>
    <p:extLst>
      <p:ext uri="{BB962C8B-B14F-4D97-AF65-F5344CB8AC3E}">
        <p14:creationId xmlns:p14="http://schemas.microsoft.com/office/powerpoint/2010/main" val="2315711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20559E-167B-4B61-B28F-53727E7CC444}" type="slidenum">
              <a:rPr lang="en-US" smtClean="0"/>
              <a:t>1</a:t>
            </a:fld>
            <a:endParaRPr lang="en-US"/>
          </a:p>
        </p:txBody>
      </p:sp>
    </p:spTree>
    <p:extLst>
      <p:ext uri="{BB962C8B-B14F-4D97-AF65-F5344CB8AC3E}">
        <p14:creationId xmlns:p14="http://schemas.microsoft.com/office/powerpoint/2010/main" val="27965861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fr-FR"/>
              <a:t>Modifiez le style du titre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ED90F9C-BD96-4020-8047-BF09CA5ED35A}" type="datetime1">
              <a:rPr lang="fr-FR" smtClean="0"/>
              <a:t>23/06/2023</a:t>
            </a:fld>
            <a:endParaRPr lang="fr-FR"/>
          </a:p>
        </p:txBody>
      </p:sp>
      <p:sp>
        <p:nvSpPr>
          <p:cNvPr id="5" name="Footer Placeholder 4"/>
          <p:cNvSpPr>
            <a:spLocks noGrp="1"/>
          </p:cNvSpPr>
          <p:nvPr>
            <p:ph type="ftr" sz="quarter" idx="11"/>
          </p:nvPr>
        </p:nvSpPr>
        <p:spPr>
          <a:xfrm>
            <a:off x="2692397" y="5037663"/>
            <a:ext cx="5214635" cy="279400"/>
          </a:xfrm>
        </p:spPr>
        <p:txBody>
          <a:bodyPr/>
          <a:lstStyle/>
          <a:p>
            <a:r>
              <a:rPr lang="en-US"/>
              <a:t>Chapter 3 : Core Java APIs                                                                                   Dr Mohamed Amine Mezghich</a:t>
            </a:r>
            <a:endParaRPr lang="fr-FR"/>
          </a:p>
        </p:txBody>
      </p:sp>
      <p:sp>
        <p:nvSpPr>
          <p:cNvPr id="6" name="Slide Number Placeholder 5"/>
          <p:cNvSpPr>
            <a:spLocks noGrp="1"/>
          </p:cNvSpPr>
          <p:nvPr>
            <p:ph type="sldNum" sz="quarter" idx="12"/>
          </p:nvPr>
        </p:nvSpPr>
        <p:spPr>
          <a:xfrm>
            <a:off x="8956900" y="5037663"/>
            <a:ext cx="551167" cy="279400"/>
          </a:xfrm>
        </p:spPr>
        <p:txBody>
          <a:bodyPr/>
          <a:lstStyle/>
          <a:p>
            <a:fld id="{4A5BDE94-4727-4585-B07D-29C32A2ADF6D}" type="slidenum">
              <a:rPr lang="fr-FR" smtClean="0"/>
              <a:t>‹#›</a:t>
            </a:fld>
            <a:endParaRPr lang="fr-F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7839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21FF59C-A440-4559-A624-395214A929B8}" type="datetime1">
              <a:rPr lang="fr-FR" smtClean="0"/>
              <a:t>23/06/2023</a:t>
            </a:fld>
            <a:endParaRPr lang="fr-FR"/>
          </a:p>
        </p:txBody>
      </p:sp>
      <p:sp>
        <p:nvSpPr>
          <p:cNvPr id="6" name="Footer Placeholder 5"/>
          <p:cNvSpPr>
            <a:spLocks noGrp="1"/>
          </p:cNvSpPr>
          <p:nvPr>
            <p:ph type="ftr" sz="quarter" idx="11"/>
          </p:nvPr>
        </p:nvSpPr>
        <p:spPr/>
        <p:txBody>
          <a:bodyPr/>
          <a:lstStyle/>
          <a:p>
            <a:r>
              <a:rPr lang="en-US"/>
              <a:t>Chapter 3 : Core Java APIs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419575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6C0A0A69-7504-4FB5-A7D7-059C159A63DC}"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3 : Core Java APIs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262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A80096EA-ABDA-42D4-9DE0-A61AC69A4D4E}"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3 : Core Java APIs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5859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EDAECFEC-A306-4B86-AF03-9852C19DDD96}"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3 : Core Java APIs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183956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2DB155BA-2F9F-4099-8B0D-534A9A8C0AD4}"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3 : Core Java APIs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2400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AA25DCBB-6A3E-4070-A1A5-64A17B635131}"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3 : Core Java APIs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7700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321C20F-8A0E-4242-8848-EBB316F89BA8}"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3 : Core Java APIs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480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22847B-EAA3-42A1-AD5E-CA9372788545}"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3 : Core Java APIs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909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8BE9BA0-BB4D-4C10-B885-7D3DDD6BB5A9}"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3 : Core Java APIs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323033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fr-FR"/>
              <a:t>Modifiez le style du titre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0B664C92-A2A6-4173-B9ED-D02530063D19}" type="datetime1">
              <a:rPr lang="fr-FR" smtClean="0"/>
              <a:t>23/06/2023</a:t>
            </a:fld>
            <a:endParaRPr lang="fr-FR"/>
          </a:p>
        </p:txBody>
      </p:sp>
      <p:sp>
        <p:nvSpPr>
          <p:cNvPr id="5" name="Footer Placeholder 4"/>
          <p:cNvSpPr>
            <a:spLocks noGrp="1"/>
          </p:cNvSpPr>
          <p:nvPr>
            <p:ph type="ftr" sz="quarter" idx="11"/>
          </p:nvPr>
        </p:nvSpPr>
        <p:spPr/>
        <p:txBody>
          <a:bodyPr/>
          <a:lstStyle/>
          <a:p>
            <a:r>
              <a:rPr lang="en-US"/>
              <a:t>Chapter 3 : Core Java APIs                                                                                   Dr Mohamed Amine Mezghich</a:t>
            </a:r>
            <a:endParaRPr lang="fr-FR"/>
          </a:p>
        </p:txBody>
      </p:sp>
      <p:sp>
        <p:nvSpPr>
          <p:cNvPr id="6" name="Slide Number Placeholder 5"/>
          <p:cNvSpPr>
            <a:spLocks noGrp="1"/>
          </p:cNvSpPr>
          <p:nvPr>
            <p:ph type="sldNum" sz="quarter" idx="12"/>
          </p:nvPr>
        </p:nvSpPr>
        <p:spPr/>
        <p:txBody>
          <a:bodyPr/>
          <a:lstStyle/>
          <a:p>
            <a:fld id="{4A5BDE94-4727-4585-B07D-29C32A2ADF6D}" type="slidenum">
              <a:rPr lang="fr-FR" smtClean="0"/>
              <a:t>‹#›</a:t>
            </a:fld>
            <a:endParaRPr lang="fr-F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51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401B80C-4D34-4447-90B0-20EF1D8700C1}" type="datetime1">
              <a:rPr lang="fr-FR" smtClean="0"/>
              <a:t>23/06/2023</a:t>
            </a:fld>
            <a:endParaRPr lang="fr-FR"/>
          </a:p>
        </p:txBody>
      </p:sp>
      <p:sp>
        <p:nvSpPr>
          <p:cNvPr id="6" name="Footer Placeholder 5"/>
          <p:cNvSpPr>
            <a:spLocks noGrp="1"/>
          </p:cNvSpPr>
          <p:nvPr>
            <p:ph type="ftr" sz="quarter" idx="11"/>
          </p:nvPr>
        </p:nvSpPr>
        <p:spPr/>
        <p:txBody>
          <a:bodyPr/>
          <a:lstStyle/>
          <a:p>
            <a:r>
              <a:rPr lang="en-US"/>
              <a:t>Chapter 3 : Core Java APIs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1246242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9BEA37-E2A4-42D9-BEED-05C148FB2FB7}" type="datetime1">
              <a:rPr lang="fr-FR" smtClean="0"/>
              <a:t>23/06/2023</a:t>
            </a:fld>
            <a:endParaRPr lang="fr-FR"/>
          </a:p>
        </p:txBody>
      </p:sp>
      <p:sp>
        <p:nvSpPr>
          <p:cNvPr id="8" name="Footer Placeholder 7"/>
          <p:cNvSpPr>
            <a:spLocks noGrp="1"/>
          </p:cNvSpPr>
          <p:nvPr>
            <p:ph type="ftr" sz="quarter" idx="11"/>
          </p:nvPr>
        </p:nvSpPr>
        <p:spPr/>
        <p:txBody>
          <a:bodyPr/>
          <a:lstStyle/>
          <a:p>
            <a:r>
              <a:rPr lang="en-US"/>
              <a:t>Chapter 3 : Core Java APIs                                                                                   Dr Mohamed Amine Mezghich</a:t>
            </a:r>
            <a:endParaRPr lang="fr-FR"/>
          </a:p>
        </p:txBody>
      </p:sp>
      <p:sp>
        <p:nvSpPr>
          <p:cNvPr id="9" name="Slide Number Placeholder 8"/>
          <p:cNvSpPr>
            <a:spLocks noGrp="1"/>
          </p:cNvSpPr>
          <p:nvPr>
            <p:ph type="sldNum" sz="quarter" idx="12"/>
          </p:nvPr>
        </p:nvSpPr>
        <p:spPr/>
        <p:txBody>
          <a:bodyPr/>
          <a:lstStyle/>
          <a:p>
            <a:fld id="{4A5BDE94-4727-4585-B07D-29C32A2ADF6D}" type="slidenum">
              <a:rPr lang="fr-FR" smtClean="0"/>
              <a:t>‹#›</a:t>
            </a:fld>
            <a:endParaRPr lang="fr-F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37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FD789B9-8359-423D-A9D2-D36B20506C44}" type="datetime1">
              <a:rPr lang="fr-FR" smtClean="0"/>
              <a:t>23/06/2023</a:t>
            </a:fld>
            <a:endParaRPr lang="fr-FR"/>
          </a:p>
        </p:txBody>
      </p:sp>
      <p:sp>
        <p:nvSpPr>
          <p:cNvPr id="4" name="Footer Placeholder 3"/>
          <p:cNvSpPr>
            <a:spLocks noGrp="1"/>
          </p:cNvSpPr>
          <p:nvPr>
            <p:ph type="ftr" sz="quarter" idx="11"/>
          </p:nvPr>
        </p:nvSpPr>
        <p:spPr/>
        <p:txBody>
          <a:bodyPr/>
          <a:lstStyle/>
          <a:p>
            <a:r>
              <a:rPr lang="en-US"/>
              <a:t>Chapter 3 : Core Java APIs                                                                                   Dr Mohamed Amine Mezghich</a:t>
            </a:r>
            <a:endParaRPr lang="fr-FR"/>
          </a:p>
        </p:txBody>
      </p:sp>
      <p:sp>
        <p:nvSpPr>
          <p:cNvPr id="5" name="Slide Number Placeholder 4"/>
          <p:cNvSpPr>
            <a:spLocks noGrp="1"/>
          </p:cNvSpPr>
          <p:nvPr>
            <p:ph type="sldNum" sz="quarter" idx="12"/>
          </p:nvPr>
        </p:nvSpPr>
        <p:spPr/>
        <p:txBody>
          <a:bodyPr/>
          <a:lstStyle/>
          <a:p>
            <a:fld id="{4A5BDE94-4727-4585-B07D-29C32A2ADF6D}" type="slidenum">
              <a:rPr lang="fr-FR" smtClean="0"/>
              <a:t>‹#›</a:t>
            </a:fld>
            <a:endParaRPr lang="fr-F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798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4EE568-B024-43DC-8981-BF0B50454F3B}" type="datetime1">
              <a:rPr lang="fr-FR" smtClean="0"/>
              <a:t>23/06/2023</a:t>
            </a:fld>
            <a:endParaRPr lang="fr-FR"/>
          </a:p>
        </p:txBody>
      </p:sp>
      <p:sp>
        <p:nvSpPr>
          <p:cNvPr id="3" name="Footer Placeholder 2"/>
          <p:cNvSpPr>
            <a:spLocks noGrp="1"/>
          </p:cNvSpPr>
          <p:nvPr>
            <p:ph type="ftr" sz="quarter" idx="11"/>
          </p:nvPr>
        </p:nvSpPr>
        <p:spPr/>
        <p:txBody>
          <a:bodyPr/>
          <a:lstStyle/>
          <a:p>
            <a:r>
              <a:rPr lang="en-US"/>
              <a:t>Chapter 3 : Core Java APIs                                                                                   Dr Mohamed Amine Mezghich</a:t>
            </a:r>
            <a:endParaRPr lang="fr-FR"/>
          </a:p>
        </p:txBody>
      </p:sp>
      <p:sp>
        <p:nvSpPr>
          <p:cNvPr id="4" name="Slide Number Placeholder 3"/>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458955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165FCF7-A515-485E-8F31-2078F9D05DEA}" type="datetime1">
              <a:rPr lang="fr-FR" smtClean="0"/>
              <a:t>23/06/2023</a:t>
            </a:fld>
            <a:endParaRPr lang="fr-FR"/>
          </a:p>
        </p:txBody>
      </p:sp>
      <p:sp>
        <p:nvSpPr>
          <p:cNvPr id="6" name="Footer Placeholder 5"/>
          <p:cNvSpPr>
            <a:spLocks noGrp="1"/>
          </p:cNvSpPr>
          <p:nvPr>
            <p:ph type="ftr" sz="quarter" idx="11"/>
          </p:nvPr>
        </p:nvSpPr>
        <p:spPr/>
        <p:txBody>
          <a:bodyPr/>
          <a:lstStyle/>
          <a:p>
            <a:r>
              <a:rPr lang="en-US"/>
              <a:t>Chapter 3 : Core Java APIs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8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fr-FR"/>
              <a:t>Modifiez le style du titre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28F146F-FAF1-4FE5-80C2-CEFE739984E8}" type="datetime1">
              <a:rPr lang="fr-FR" smtClean="0"/>
              <a:t>23/06/2023</a:t>
            </a:fld>
            <a:endParaRPr lang="fr-FR"/>
          </a:p>
        </p:txBody>
      </p:sp>
      <p:sp>
        <p:nvSpPr>
          <p:cNvPr id="6" name="Footer Placeholder 5"/>
          <p:cNvSpPr>
            <a:spLocks noGrp="1"/>
          </p:cNvSpPr>
          <p:nvPr>
            <p:ph type="ftr" sz="quarter" idx="11"/>
          </p:nvPr>
        </p:nvSpPr>
        <p:spPr/>
        <p:txBody>
          <a:bodyPr/>
          <a:lstStyle/>
          <a:p>
            <a:r>
              <a:rPr lang="en-US"/>
              <a:t>Chapter 3 : Core Java APIs                                                                                   Dr Mohamed Amine Mezghich</a:t>
            </a:r>
            <a:endParaRPr lang="fr-FR"/>
          </a:p>
        </p:txBody>
      </p:sp>
      <p:sp>
        <p:nvSpPr>
          <p:cNvPr id="7" name="Slide Number Placeholder 6"/>
          <p:cNvSpPr>
            <a:spLocks noGrp="1"/>
          </p:cNvSpPr>
          <p:nvPr>
            <p:ph type="sldNum" sz="quarter" idx="12"/>
          </p:nvPr>
        </p:nvSpPr>
        <p:spPr/>
        <p:txBody>
          <a:bodyPr/>
          <a:lstStyle/>
          <a:p>
            <a:fld id="{4A5BDE94-4727-4585-B07D-29C32A2ADF6D}" type="slidenum">
              <a:rPr lang="fr-FR" smtClean="0"/>
              <a:t>‹#›</a:t>
            </a:fld>
            <a:endParaRPr lang="fr-FR"/>
          </a:p>
        </p:txBody>
      </p:sp>
    </p:spTree>
    <p:extLst>
      <p:ext uri="{BB962C8B-B14F-4D97-AF65-F5344CB8AC3E}">
        <p14:creationId xmlns:p14="http://schemas.microsoft.com/office/powerpoint/2010/main" val="212720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F5318A-B39F-40CA-AC32-2790A0642E89}" type="datetime1">
              <a:rPr lang="fr-FR" smtClean="0"/>
              <a:t>23/06/2023</a:t>
            </a:fld>
            <a:endParaRPr lang="fr-F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Chapter 3 : Core Java APIs                                                                                   Dr Mohamed Amine Mezghich</a:t>
            </a:r>
            <a:endParaRPr lang="fr-F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5BDE94-4727-4585-B07D-29C32A2ADF6D}" type="slidenum">
              <a:rPr lang="fr-FR" smtClean="0"/>
              <a:t>‹#›</a:t>
            </a:fld>
            <a:endParaRPr lang="fr-FR"/>
          </a:p>
        </p:txBody>
      </p:sp>
    </p:spTree>
    <p:extLst>
      <p:ext uri="{BB962C8B-B14F-4D97-AF65-F5344CB8AC3E}">
        <p14:creationId xmlns:p14="http://schemas.microsoft.com/office/powerpoint/2010/main" val="10293926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7C74BFD-7BC7-4EC2-92B7-112E9EFBC2E3}"/>
              </a:ext>
            </a:extLst>
          </p:cNvPr>
          <p:cNvSpPr>
            <a:spLocks noGrp="1"/>
          </p:cNvSpPr>
          <p:nvPr>
            <p:ph type="ctrTitle"/>
          </p:nvPr>
        </p:nvSpPr>
        <p:spPr>
          <a:xfrm>
            <a:off x="2486756" y="1913467"/>
            <a:ext cx="7218488" cy="1515533"/>
          </a:xfrm>
        </p:spPr>
        <p:txBody>
          <a:bodyPr/>
          <a:lstStyle/>
          <a:p>
            <a:r>
              <a:rPr lang="fr-FR" b="1" dirty="0"/>
              <a:t>OCP 11 </a:t>
            </a:r>
            <a:r>
              <a:rPr lang="fr-FR" b="1" dirty="0" smtClean="0"/>
              <a:t>Part 1 </a:t>
            </a:r>
            <a:r>
              <a:rPr lang="fr-FR" b="1" dirty="0"/>
              <a:t>[1Z0-819]</a:t>
            </a:r>
          </a:p>
        </p:txBody>
      </p:sp>
      <p:sp>
        <p:nvSpPr>
          <p:cNvPr id="3" name="Sous-titre 2">
            <a:extLst>
              <a:ext uri="{FF2B5EF4-FFF2-40B4-BE49-F238E27FC236}">
                <a16:creationId xmlns="" xmlns:a16="http://schemas.microsoft.com/office/drawing/2014/main" id="{240410FD-5E16-4770-952E-BB2546523387}"/>
              </a:ext>
            </a:extLst>
          </p:cNvPr>
          <p:cNvSpPr>
            <a:spLocks noGrp="1"/>
          </p:cNvSpPr>
          <p:nvPr>
            <p:ph type="subTitle" idx="1"/>
          </p:nvPr>
        </p:nvSpPr>
        <p:spPr/>
        <p:txBody>
          <a:bodyPr>
            <a:normAutofit lnSpcReduction="10000"/>
          </a:bodyPr>
          <a:lstStyle/>
          <a:p>
            <a:r>
              <a:rPr lang="fr-FR" dirty="0"/>
              <a:t>Dr.-</a:t>
            </a:r>
            <a:r>
              <a:rPr lang="fr-FR" dirty="0" err="1"/>
              <a:t>Ing</a:t>
            </a:r>
            <a:r>
              <a:rPr lang="fr-FR" dirty="0"/>
              <a:t> Mohamed Amine Mezghich</a:t>
            </a:r>
          </a:p>
          <a:p>
            <a:r>
              <a:rPr lang="fr-FR" dirty="0"/>
              <a:t>Associate Professor </a:t>
            </a:r>
            <a:r>
              <a:rPr lang="fr-FR" dirty="0" err="1"/>
              <a:t>at</a:t>
            </a:r>
            <a:r>
              <a:rPr lang="fr-FR" dirty="0"/>
              <a:t> ENSI, CEO of Smart IT Partner</a:t>
            </a:r>
          </a:p>
          <a:p>
            <a:r>
              <a:rPr lang="fr-FR" dirty="0"/>
              <a:t>JAVA/J2EE </a:t>
            </a:r>
            <a:r>
              <a:rPr lang="fr-FR" dirty="0" err="1"/>
              <a:t>Certified</a:t>
            </a:r>
            <a:r>
              <a:rPr lang="fr-FR" dirty="0"/>
              <a:t> Trainer</a:t>
            </a:r>
          </a:p>
          <a:p>
            <a:endParaRPr lang="fr-FR" dirty="0"/>
          </a:p>
        </p:txBody>
      </p:sp>
      <p:pic>
        <p:nvPicPr>
          <p:cNvPr id="5" name="Picture 4" descr="RÃ©sultat de recherche d'images pour &quot;java&quot;">
            <a:extLst>
              <a:ext uri="{FF2B5EF4-FFF2-40B4-BE49-F238E27FC236}">
                <a16:creationId xmlns="" xmlns:a16="http://schemas.microsoft.com/office/drawing/2014/main" id="{776CC32E-521C-4FA1-A5CA-22521CD5FA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391508" cy="136481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4079419" y="5925189"/>
            <a:ext cx="3779240" cy="646331"/>
          </a:xfrm>
          <a:prstGeom prst="rect">
            <a:avLst/>
          </a:prstGeom>
          <a:noFill/>
        </p:spPr>
        <p:txBody>
          <a:bodyPr wrap="none" rtlCol="0">
            <a:spAutoFit/>
          </a:bodyPr>
          <a:lstStyle/>
          <a:p>
            <a:pPr algn="ctr"/>
            <a:r>
              <a:rPr lang="fr-FR" b="1" dirty="0"/>
              <a:t>ma.mezghich@smart-it-partner.com</a:t>
            </a:r>
          </a:p>
          <a:p>
            <a:pPr algn="ctr"/>
            <a:r>
              <a:rPr lang="fr-FR" b="1" dirty="0"/>
              <a:t>amine.mezghich@ensi-uma.tn</a:t>
            </a:r>
          </a:p>
        </p:txBody>
      </p:sp>
      <p:pic>
        <p:nvPicPr>
          <p:cNvPr id="7" name="Picture 2" descr="Oracle Certified Professional: Java 11 Developer (Part 2)">
            <a:extLst>
              <a:ext uri="{FF2B5EF4-FFF2-40B4-BE49-F238E27FC236}">
                <a16:creationId xmlns:a16="http://schemas.microsoft.com/office/drawing/2014/main" xmlns="" id="{1339C99B-CF49-4EC4-AFC2-DC9B1A58F9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26987" y="6118"/>
            <a:ext cx="1865013" cy="186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2320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10000"/>
          </a:bodyPr>
          <a:lstStyle/>
          <a:p>
            <a:r>
              <a:rPr lang="fr-FR" b="1" dirty="0">
                <a:solidFill>
                  <a:srgbClr val="FF0000"/>
                </a:solidFill>
              </a:rPr>
              <a:t>2- </a:t>
            </a:r>
            <a:r>
              <a:rPr lang="fr-FR" b="1" dirty="0" err="1">
                <a:solidFill>
                  <a:srgbClr val="FF0000"/>
                </a:solidFill>
              </a:rPr>
              <a:t>Immutability</a:t>
            </a:r>
            <a:r>
              <a:rPr lang="fr-FR" b="1" dirty="0">
                <a:solidFill>
                  <a:srgbClr val="FF0000"/>
                </a:solidFill>
              </a:rPr>
              <a:t> </a:t>
            </a:r>
            <a:r>
              <a:rPr lang="fr-FR" dirty="0"/>
              <a:t/>
            </a:r>
            <a:br>
              <a:rPr lang="fr-FR" dirty="0"/>
            </a:br>
            <a:r>
              <a:rPr lang="fr-FR" b="1" dirty="0">
                <a:solidFill>
                  <a:srgbClr val="FF0000"/>
                </a:solidFill>
              </a:rPr>
              <a:t> </a:t>
            </a:r>
            <a:r>
              <a:rPr lang="en-US" dirty="0"/>
              <a:t>Once a String object is created, it is not allowed to change. It cannot be made larger or</a:t>
            </a:r>
            <a:br>
              <a:rPr lang="en-US" dirty="0"/>
            </a:br>
            <a:r>
              <a:rPr lang="en-US" dirty="0"/>
              <a:t>smaller, and you cannot change one of the characters inside it.</a:t>
            </a:r>
            <a:br>
              <a:rPr lang="en-US" dirty="0"/>
            </a:br>
            <a:r>
              <a:rPr lang="en-US" dirty="0"/>
              <a:t>You can think of a string as a storage box you have perfectly full and whose sides can’t</a:t>
            </a:r>
            <a:br>
              <a:rPr lang="en-US" dirty="0"/>
            </a:br>
            <a:r>
              <a:rPr lang="en-US" dirty="0"/>
              <a:t>bulge. There’s no way to add objects, nor can you replace objects without disturbing the</a:t>
            </a:r>
            <a:br>
              <a:rPr lang="en-US" dirty="0"/>
            </a:br>
            <a:r>
              <a:rPr lang="en-US" dirty="0"/>
              <a:t>entire arrangement. The trade-off for the optimal packing is zero ﬂexibility.</a:t>
            </a:r>
            <a:br>
              <a:rPr lang="en-US" dirty="0"/>
            </a:br>
            <a:r>
              <a:rPr lang="en-US" i="1" dirty="0"/>
              <a:t>Mutable </a:t>
            </a:r>
            <a:r>
              <a:rPr lang="en-US" dirty="0"/>
              <a:t>is another word for changeable. </a:t>
            </a:r>
            <a:r>
              <a:rPr lang="en-US" i="1" dirty="0"/>
              <a:t>Immutable </a:t>
            </a:r>
            <a:r>
              <a:rPr lang="en-US" dirty="0"/>
              <a:t>is the opposite—an object that</a:t>
            </a:r>
            <a:br>
              <a:rPr lang="en-US" dirty="0"/>
            </a:br>
            <a:r>
              <a:rPr lang="en-US" dirty="0"/>
              <a:t>can’t be changed once it’s created. On the OCA exam, you need to know that String is</a:t>
            </a:r>
            <a:br>
              <a:rPr lang="en-US" dirty="0"/>
            </a:br>
            <a:r>
              <a:rPr lang="en-US" dirty="0"/>
              <a:t>immutable.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10</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51514103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6-2-</a:t>
            </a:r>
            <a:r>
              <a:rPr lang="fr-FR" b="1" dirty="0"/>
              <a:t> </a:t>
            </a:r>
            <a:r>
              <a:rPr lang="fr-FR" b="1" dirty="0" err="1">
                <a:solidFill>
                  <a:srgbClr val="FF0000"/>
                </a:solidFill>
              </a:rPr>
              <a:t>Manipulating</a:t>
            </a:r>
            <a:r>
              <a:rPr lang="fr-FR" b="1" dirty="0">
                <a:solidFill>
                  <a:srgbClr val="FF0000"/>
                </a:solidFill>
              </a:rPr>
              <a:t> Dates and Times </a:t>
            </a:r>
            <a:r>
              <a:rPr lang="fr-FR" dirty="0"/>
              <a:t/>
            </a:r>
            <a:br>
              <a:rPr lang="fr-FR" dirty="0"/>
            </a:br>
            <a:r>
              <a:rPr lang="en-US" dirty="0"/>
              <a:t>It is common for date and time methods to be chained. For example, without the print statements, the previous example could be rewritten as follows:</a:t>
            </a:r>
            <a:br>
              <a:rPr lang="en-US" dirty="0"/>
            </a:br>
            <a:r>
              <a:rPr lang="en-US" dirty="0" err="1">
                <a:solidFill>
                  <a:srgbClr val="0070C0"/>
                </a:solidFill>
              </a:rPr>
              <a:t>LocalDate</a:t>
            </a:r>
            <a:r>
              <a:rPr lang="en-US">
                <a:solidFill>
                  <a:srgbClr val="0070C0"/>
                </a:solidFill>
              </a:rPr>
              <a:t> date2 </a:t>
            </a:r>
            <a:r>
              <a:rPr lang="en-US" dirty="0">
                <a:solidFill>
                  <a:srgbClr val="0070C0"/>
                </a:solidFill>
              </a:rPr>
              <a:t>= </a:t>
            </a:r>
            <a:r>
              <a:rPr lang="en-US" dirty="0" err="1">
                <a:solidFill>
                  <a:srgbClr val="0070C0"/>
                </a:solidFill>
              </a:rPr>
              <a:t>LocalDate.of</a:t>
            </a:r>
            <a:r>
              <a:rPr lang="en-US" dirty="0">
                <a:solidFill>
                  <a:srgbClr val="0070C0"/>
                </a:solidFill>
              </a:rPr>
              <a:t>(2020, </a:t>
            </a:r>
            <a:r>
              <a:rPr lang="en-US" dirty="0" err="1">
                <a:solidFill>
                  <a:srgbClr val="0070C0"/>
                </a:solidFill>
              </a:rPr>
              <a:t>Month.JANUARY</a:t>
            </a:r>
            <a:r>
              <a:rPr lang="en-US" dirty="0">
                <a:solidFill>
                  <a:srgbClr val="0070C0"/>
                </a:solidFill>
              </a:rPr>
              <a:t>, 20);</a:t>
            </a:r>
            <a:br>
              <a:rPr lang="en-US" dirty="0">
                <a:solidFill>
                  <a:srgbClr val="0070C0"/>
                </a:solidFill>
              </a:rPr>
            </a:br>
            <a:r>
              <a:rPr lang="en-US" dirty="0" err="1">
                <a:solidFill>
                  <a:srgbClr val="0070C0"/>
                </a:solidFill>
              </a:rPr>
              <a:t>LocalTime</a:t>
            </a:r>
            <a:r>
              <a:rPr lang="en-US" dirty="0">
                <a:solidFill>
                  <a:srgbClr val="0070C0"/>
                </a:solidFill>
              </a:rPr>
              <a:t> time = </a:t>
            </a:r>
            <a:r>
              <a:rPr lang="en-US" dirty="0" err="1">
                <a:solidFill>
                  <a:srgbClr val="0070C0"/>
                </a:solidFill>
              </a:rPr>
              <a:t>LocalTime.of</a:t>
            </a:r>
            <a:r>
              <a:rPr lang="en-US" dirty="0">
                <a:solidFill>
                  <a:srgbClr val="0070C0"/>
                </a:solidFill>
              </a:rPr>
              <a:t>(5, 15);</a:t>
            </a:r>
            <a:br>
              <a:rPr lang="en-US" dirty="0">
                <a:solidFill>
                  <a:srgbClr val="0070C0"/>
                </a:solidFill>
              </a:rPr>
            </a:br>
            <a:r>
              <a:rPr lang="en-US" dirty="0" err="1">
                <a:solidFill>
                  <a:srgbClr val="0070C0"/>
                </a:solidFill>
              </a:rPr>
              <a:t>LocalDateTime</a:t>
            </a:r>
            <a:r>
              <a:rPr lang="en-US" dirty="0">
                <a:solidFill>
                  <a:srgbClr val="0070C0"/>
                </a:solidFill>
              </a:rPr>
              <a:t> </a:t>
            </a:r>
            <a:r>
              <a:rPr lang="en-US" dirty="0" err="1">
                <a:solidFill>
                  <a:srgbClr val="0070C0"/>
                </a:solidFill>
              </a:rPr>
              <a:t>dateTime</a:t>
            </a:r>
            <a:r>
              <a:rPr lang="en-US" dirty="0">
                <a:solidFill>
                  <a:srgbClr val="0070C0"/>
                </a:solidFill>
              </a:rPr>
              <a:t> = </a:t>
            </a:r>
            <a:r>
              <a:rPr lang="en-US" dirty="0" err="1">
                <a:solidFill>
                  <a:srgbClr val="0070C0"/>
                </a:solidFill>
              </a:rPr>
              <a:t>LocalDateTime.of</a:t>
            </a:r>
            <a:r>
              <a:rPr lang="en-US" dirty="0">
                <a:solidFill>
                  <a:srgbClr val="0070C0"/>
                </a:solidFill>
              </a:rPr>
              <a:t>(date2, time)</a:t>
            </a:r>
            <a:br>
              <a:rPr lang="en-US" dirty="0">
                <a:solidFill>
                  <a:srgbClr val="0070C0"/>
                </a:solidFill>
              </a:rPr>
            </a:br>
            <a:r>
              <a:rPr lang="en-US" dirty="0">
                <a:solidFill>
                  <a:srgbClr val="0070C0"/>
                </a:solidFill>
              </a:rPr>
              <a:t>.</a:t>
            </a:r>
            <a:r>
              <a:rPr lang="en-US" dirty="0" err="1">
                <a:solidFill>
                  <a:srgbClr val="0070C0"/>
                </a:solidFill>
              </a:rPr>
              <a:t>minusDays</a:t>
            </a:r>
            <a:r>
              <a:rPr lang="en-US" dirty="0">
                <a:solidFill>
                  <a:srgbClr val="0070C0"/>
                </a:solidFill>
              </a:rPr>
              <a:t>(1).</a:t>
            </a:r>
            <a:r>
              <a:rPr lang="en-US" dirty="0" err="1">
                <a:solidFill>
                  <a:srgbClr val="0070C0"/>
                </a:solidFill>
              </a:rPr>
              <a:t>minusHours</a:t>
            </a:r>
            <a:r>
              <a:rPr lang="en-US" dirty="0">
                <a:solidFill>
                  <a:srgbClr val="0070C0"/>
                </a:solidFill>
              </a:rPr>
              <a:t>(10).</a:t>
            </a:r>
            <a:r>
              <a:rPr lang="en-US" dirty="0" err="1">
                <a:solidFill>
                  <a:srgbClr val="0070C0"/>
                </a:solidFill>
              </a:rPr>
              <a:t>minusSeconds</a:t>
            </a:r>
            <a:r>
              <a:rPr lang="en-US" dirty="0">
                <a:solidFill>
                  <a:srgbClr val="0070C0"/>
                </a:solidFill>
              </a:rPr>
              <a:t>(30); </a:t>
            </a: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100</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168203520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lnSpcReduction="20000"/>
          </a:bodyPr>
          <a:lstStyle/>
          <a:p>
            <a:r>
              <a:rPr lang="fr-FR" b="1" dirty="0">
                <a:solidFill>
                  <a:srgbClr val="FF0000"/>
                </a:solidFill>
              </a:rPr>
              <a:t>6-2-</a:t>
            </a:r>
            <a:r>
              <a:rPr lang="fr-FR" b="1" dirty="0"/>
              <a:t> </a:t>
            </a:r>
            <a:r>
              <a:rPr lang="fr-FR" b="1" dirty="0" err="1">
                <a:solidFill>
                  <a:srgbClr val="FF0000"/>
                </a:solidFill>
              </a:rPr>
              <a:t>Manipulating</a:t>
            </a:r>
            <a:r>
              <a:rPr lang="fr-FR" b="1" dirty="0">
                <a:solidFill>
                  <a:srgbClr val="FF0000"/>
                </a:solidFill>
              </a:rPr>
              <a:t> Dates and Times </a:t>
            </a:r>
            <a:r>
              <a:rPr lang="fr-FR" dirty="0"/>
              <a:t/>
            </a:r>
            <a:br>
              <a:rPr lang="fr-FR" dirty="0"/>
            </a:br>
            <a:r>
              <a:rPr lang="en-US" dirty="0"/>
              <a:t>When you have a lot of manipulations to make, this chaining comes in handy. There are two ways the exam creators can try to trick you. What do you think this prints?</a:t>
            </a:r>
            <a:br>
              <a:rPr lang="en-US" dirty="0"/>
            </a:br>
            <a:r>
              <a:rPr lang="en-US" b="1" dirty="0" err="1">
                <a:solidFill>
                  <a:srgbClr val="0070C0"/>
                </a:solidFill>
              </a:rPr>
              <a:t>LocalDate</a:t>
            </a:r>
            <a:r>
              <a:rPr lang="en-US" b="1" dirty="0">
                <a:solidFill>
                  <a:srgbClr val="0070C0"/>
                </a:solidFill>
              </a:rPr>
              <a:t> date = </a:t>
            </a:r>
            <a:r>
              <a:rPr lang="en-US" b="1" dirty="0" err="1">
                <a:solidFill>
                  <a:srgbClr val="0070C0"/>
                </a:solidFill>
              </a:rPr>
              <a:t>LocalDate.of</a:t>
            </a:r>
            <a:r>
              <a:rPr lang="en-US" b="1" dirty="0">
                <a:solidFill>
                  <a:srgbClr val="0070C0"/>
                </a:solidFill>
              </a:rPr>
              <a:t>(2020, </a:t>
            </a:r>
            <a:r>
              <a:rPr lang="en-US" b="1" dirty="0" err="1">
                <a:solidFill>
                  <a:srgbClr val="0070C0"/>
                </a:solidFill>
              </a:rPr>
              <a:t>Month.JANUARY</a:t>
            </a:r>
            <a:r>
              <a:rPr lang="en-US" b="1" dirty="0">
                <a:solidFill>
                  <a:srgbClr val="0070C0"/>
                </a:solidFill>
              </a:rPr>
              <a:t>, 20);</a:t>
            </a:r>
            <a:br>
              <a:rPr lang="en-US" b="1" dirty="0">
                <a:solidFill>
                  <a:srgbClr val="0070C0"/>
                </a:solidFill>
              </a:rPr>
            </a:br>
            <a:r>
              <a:rPr lang="en-US" b="1" dirty="0" err="1">
                <a:solidFill>
                  <a:srgbClr val="0070C0"/>
                </a:solidFill>
              </a:rPr>
              <a:t>date.plusDays</a:t>
            </a:r>
            <a:r>
              <a:rPr lang="en-US" b="1" dirty="0">
                <a:solidFill>
                  <a:srgbClr val="0070C0"/>
                </a:solidFill>
              </a:rPr>
              <a:t>(10);</a:t>
            </a:r>
            <a:br>
              <a:rPr lang="en-US" b="1" dirty="0">
                <a:solidFill>
                  <a:srgbClr val="0070C0"/>
                </a:solidFill>
              </a:rPr>
            </a:br>
            <a:r>
              <a:rPr lang="en-US" b="1" dirty="0" err="1">
                <a:solidFill>
                  <a:srgbClr val="0070C0"/>
                </a:solidFill>
              </a:rPr>
              <a:t>System.out.println</a:t>
            </a:r>
            <a:r>
              <a:rPr lang="en-US" b="1" dirty="0">
                <a:solidFill>
                  <a:srgbClr val="0070C0"/>
                </a:solidFill>
              </a:rPr>
              <a:t>(date); </a:t>
            </a:r>
            <a:r>
              <a:rPr lang="en-US" dirty="0"/>
              <a:t/>
            </a:r>
            <a:br>
              <a:rPr lang="en-US" dirty="0"/>
            </a:br>
            <a:r>
              <a:rPr lang="en-US" dirty="0"/>
              <a:t>It prints January 20, 2020. Adding 10 days was useless because we ignored the result.</a:t>
            </a:r>
            <a:br>
              <a:rPr lang="en-US" dirty="0"/>
            </a:br>
            <a:r>
              <a:rPr lang="en-US" dirty="0"/>
              <a:t>Whenever you see immutable types, pay attention to make sure the return value of a</a:t>
            </a:r>
            <a:br>
              <a:rPr lang="en-US" dirty="0"/>
            </a:br>
            <a:r>
              <a:rPr lang="en-US" dirty="0"/>
              <a:t>method call isn’t ignored.</a:t>
            </a:r>
            <a:br>
              <a:rPr lang="en-US" dirty="0"/>
            </a:br>
            <a:r>
              <a:rPr lang="en-US" dirty="0"/>
              <a:t>The exam also may test to see if you remember what each of the date and time objects includes. Do you see what is wrong here?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101</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74268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6-2-</a:t>
            </a:r>
            <a:r>
              <a:rPr lang="fr-FR" b="1" dirty="0"/>
              <a:t> </a:t>
            </a:r>
            <a:r>
              <a:rPr lang="fr-FR" b="1" dirty="0" err="1">
                <a:solidFill>
                  <a:srgbClr val="FF0000"/>
                </a:solidFill>
              </a:rPr>
              <a:t>Manipulating</a:t>
            </a:r>
            <a:r>
              <a:rPr lang="fr-FR" b="1" dirty="0">
                <a:solidFill>
                  <a:srgbClr val="FF0000"/>
                </a:solidFill>
              </a:rPr>
              <a:t> Dates and Times </a:t>
            </a:r>
            <a:r>
              <a:rPr lang="fr-FR" dirty="0"/>
              <a:t/>
            </a:r>
            <a:br>
              <a:rPr lang="fr-FR" dirty="0"/>
            </a:br>
            <a:r>
              <a:rPr lang="en-US" dirty="0" err="1"/>
              <a:t>LocalDate</a:t>
            </a:r>
            <a:r>
              <a:rPr lang="en-US" dirty="0"/>
              <a:t> date = </a:t>
            </a:r>
            <a:r>
              <a:rPr lang="en-US" dirty="0" err="1"/>
              <a:t>LocalDate.of</a:t>
            </a:r>
            <a:r>
              <a:rPr lang="en-US" dirty="0"/>
              <a:t>(2020, </a:t>
            </a:r>
            <a:r>
              <a:rPr lang="en-US" dirty="0" err="1"/>
              <a:t>Month.JANUARY</a:t>
            </a:r>
            <a:r>
              <a:rPr lang="en-US" dirty="0"/>
              <a:t>, 20);</a:t>
            </a:r>
            <a:br>
              <a:rPr lang="en-US" dirty="0"/>
            </a:br>
            <a:r>
              <a:rPr lang="en-US" dirty="0"/>
              <a:t>date = </a:t>
            </a:r>
            <a:r>
              <a:rPr lang="en-US" dirty="0" err="1"/>
              <a:t>date.plusMinutes</a:t>
            </a:r>
            <a:r>
              <a:rPr lang="en-US" dirty="0"/>
              <a:t>(1); // DOES NOT COMPILE</a:t>
            </a:r>
            <a:br>
              <a:rPr lang="en-US" dirty="0"/>
            </a:br>
            <a:r>
              <a:rPr lang="en-US" dirty="0" err="1"/>
              <a:t>LocalDate</a:t>
            </a:r>
            <a:r>
              <a:rPr lang="en-US" dirty="0"/>
              <a:t> does not contain time. This means you cannot add minutes to it. This can be tricky in a chained sequence of additions/subtraction operations, so make sure you know</a:t>
            </a:r>
            <a:br>
              <a:rPr lang="en-US" dirty="0"/>
            </a:br>
            <a:r>
              <a:rPr lang="en-US" dirty="0"/>
              <a:t>which methods in Table 3.4 can be called on which of the three objects.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102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428633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6-2-</a:t>
            </a:r>
            <a:r>
              <a:rPr lang="fr-FR" b="1" dirty="0"/>
              <a:t> </a:t>
            </a:r>
            <a:r>
              <a:rPr lang="fr-FR" b="1" dirty="0" err="1">
                <a:solidFill>
                  <a:srgbClr val="FF0000"/>
                </a:solidFill>
              </a:rPr>
              <a:t>Manipulating</a:t>
            </a:r>
            <a:r>
              <a:rPr lang="fr-FR" b="1" dirty="0">
                <a:solidFill>
                  <a:srgbClr val="FF0000"/>
                </a:solidFill>
              </a:rPr>
              <a:t> Dates and Times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103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1499" y="2595176"/>
            <a:ext cx="5140902" cy="333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502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6-3-</a:t>
            </a:r>
            <a:r>
              <a:rPr lang="fr-FR" b="1" dirty="0"/>
              <a:t> </a:t>
            </a:r>
            <a:r>
              <a:rPr lang="fr-FR" b="1" dirty="0" err="1">
                <a:solidFill>
                  <a:srgbClr val="FF0000"/>
                </a:solidFill>
              </a:rPr>
              <a:t>Working</a:t>
            </a:r>
            <a:r>
              <a:rPr lang="fr-FR" b="1" dirty="0">
                <a:solidFill>
                  <a:srgbClr val="FF0000"/>
                </a:solidFill>
              </a:rPr>
              <a:t> </a:t>
            </a:r>
            <a:r>
              <a:rPr lang="fr-FR" b="1" dirty="0" err="1">
                <a:solidFill>
                  <a:srgbClr val="FF0000"/>
                </a:solidFill>
              </a:rPr>
              <a:t>with</a:t>
            </a:r>
            <a:r>
              <a:rPr lang="fr-FR" b="1" dirty="0">
                <a:solidFill>
                  <a:srgbClr val="FF0000"/>
                </a:solidFill>
              </a:rPr>
              <a:t> </a:t>
            </a:r>
            <a:r>
              <a:rPr lang="fr-FR" b="1" dirty="0" err="1">
                <a:solidFill>
                  <a:srgbClr val="FF0000"/>
                </a:solidFill>
              </a:rPr>
              <a:t>Periods</a:t>
            </a:r>
            <a:r>
              <a:rPr lang="fr-FR" b="1" dirty="0">
                <a:solidFill>
                  <a:srgbClr val="FF0000"/>
                </a:solidFill>
              </a:rPr>
              <a:t> </a:t>
            </a:r>
            <a:r>
              <a:rPr lang="fr-FR" dirty="0"/>
              <a:t/>
            </a:r>
            <a:br>
              <a:rPr lang="fr-FR" dirty="0"/>
            </a:br>
            <a:r>
              <a:rPr lang="fr-FR" dirty="0"/>
              <a:t/>
            </a:r>
            <a:br>
              <a:rPr lang="fr-FR" dirty="0"/>
            </a:br>
            <a:r>
              <a:rPr lang="fr-FR" dirty="0"/>
              <a:t/>
            </a:r>
            <a:br>
              <a:rPr lang="fr-FR" dirty="0"/>
            </a:br>
            <a:r>
              <a:rPr lang="en-US" dirty="0"/>
              <a:t/>
            </a:r>
            <a:br>
              <a:rPr lang="en-US" dirty="0"/>
            </a:br>
            <a:r>
              <a:rPr lang="fr-FR" dirty="0"/>
              <a:t/>
            </a:r>
            <a:br>
              <a:rPr lang="fr-FR" dirty="0"/>
            </a:b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104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903" y="2999844"/>
            <a:ext cx="7750752" cy="297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ZoneTexte 4"/>
          <p:cNvSpPr txBox="1"/>
          <p:nvPr/>
        </p:nvSpPr>
        <p:spPr>
          <a:xfrm>
            <a:off x="8914081" y="3401623"/>
            <a:ext cx="2150093" cy="2308324"/>
          </a:xfrm>
          <a:prstGeom prst="rect">
            <a:avLst/>
          </a:prstGeom>
          <a:noFill/>
        </p:spPr>
        <p:txBody>
          <a:bodyPr wrap="square" rtlCol="0">
            <a:spAutoFit/>
          </a:bodyPr>
          <a:lstStyle/>
          <a:p>
            <a:r>
              <a:rPr lang="en-US" dirty="0"/>
              <a:t>This code works fine. It adds a month to the date until it hits the end date. The problem</a:t>
            </a:r>
            <a:br>
              <a:rPr lang="en-US" dirty="0"/>
            </a:br>
            <a:r>
              <a:rPr lang="en-US" dirty="0"/>
              <a:t>is that this method can’t be reused. </a:t>
            </a:r>
            <a:br>
              <a:rPr lang="en-US" dirty="0"/>
            </a:br>
            <a:endParaRPr lang="fr-FR" dirty="0"/>
          </a:p>
        </p:txBody>
      </p:sp>
    </p:spTree>
    <p:extLst>
      <p:ext uri="{BB962C8B-B14F-4D97-AF65-F5344CB8AC3E}">
        <p14:creationId xmlns:p14="http://schemas.microsoft.com/office/powerpoint/2010/main" val="129749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6-3-</a:t>
            </a:r>
            <a:r>
              <a:rPr lang="fr-FR" b="1" dirty="0"/>
              <a:t> </a:t>
            </a:r>
            <a:r>
              <a:rPr lang="fr-FR" b="1" dirty="0" err="1">
                <a:solidFill>
                  <a:srgbClr val="FF0000"/>
                </a:solidFill>
              </a:rPr>
              <a:t>Working</a:t>
            </a:r>
            <a:r>
              <a:rPr lang="fr-FR" b="1" dirty="0">
                <a:solidFill>
                  <a:srgbClr val="FF0000"/>
                </a:solidFill>
              </a:rPr>
              <a:t> </a:t>
            </a:r>
            <a:r>
              <a:rPr lang="fr-FR" b="1" dirty="0" err="1">
                <a:solidFill>
                  <a:srgbClr val="FF0000"/>
                </a:solidFill>
              </a:rPr>
              <a:t>with</a:t>
            </a:r>
            <a:r>
              <a:rPr lang="fr-FR" b="1" dirty="0">
                <a:solidFill>
                  <a:srgbClr val="FF0000"/>
                </a:solidFill>
              </a:rPr>
              <a:t> </a:t>
            </a:r>
            <a:r>
              <a:rPr lang="fr-FR" b="1" dirty="0" err="1">
                <a:solidFill>
                  <a:srgbClr val="FF0000"/>
                </a:solidFill>
              </a:rPr>
              <a:t>Periods</a:t>
            </a:r>
            <a:r>
              <a:rPr lang="fr-FR" b="1" dirty="0">
                <a:solidFill>
                  <a:srgbClr val="FF0000"/>
                </a:solidFill>
              </a:rPr>
              <a:t> </a:t>
            </a:r>
            <a:r>
              <a:rPr lang="fr-FR" dirty="0"/>
              <a:t/>
            </a:r>
            <a:br>
              <a:rPr lang="fr-FR" dirty="0"/>
            </a:br>
            <a:r>
              <a:rPr lang="fr-FR" dirty="0"/>
              <a:t/>
            </a:r>
            <a:br>
              <a:rPr lang="fr-FR" dirty="0"/>
            </a:br>
            <a:r>
              <a:rPr lang="fr-FR" dirty="0"/>
              <a:t/>
            </a:r>
            <a:br>
              <a:rPr lang="fr-FR" dirty="0"/>
            </a:br>
            <a:r>
              <a:rPr lang="en-US" dirty="0"/>
              <a:t/>
            </a:r>
            <a:br>
              <a:rPr lang="en-US" dirty="0"/>
            </a:br>
            <a:r>
              <a:rPr lang="fr-FR" dirty="0"/>
              <a:t/>
            </a:r>
            <a:br>
              <a:rPr lang="fr-FR" dirty="0"/>
            </a:b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105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
        <p:nvSpPr>
          <p:cNvPr id="5" name="ZoneTexte 4"/>
          <p:cNvSpPr txBox="1"/>
          <p:nvPr/>
        </p:nvSpPr>
        <p:spPr>
          <a:xfrm>
            <a:off x="1474191" y="3229983"/>
            <a:ext cx="2150093" cy="2308324"/>
          </a:xfrm>
          <a:prstGeom prst="rect">
            <a:avLst/>
          </a:prstGeom>
          <a:noFill/>
        </p:spPr>
        <p:txBody>
          <a:bodyPr wrap="square" rtlCol="0">
            <a:spAutoFit/>
          </a:bodyPr>
          <a:lstStyle/>
          <a:p>
            <a:r>
              <a:rPr lang="en-US" dirty="0"/>
              <a:t>Luckily, Java has a Period class that we can pass in. This code does the same thing as the previous example: </a:t>
            </a:r>
            <a:br>
              <a:rPr lang="en-US" dirty="0"/>
            </a:br>
            <a:r>
              <a:rPr lang="en-US" dirty="0"/>
              <a:t/>
            </a:r>
            <a:br>
              <a:rPr lang="en-US" dirty="0"/>
            </a:br>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196" y="2951018"/>
            <a:ext cx="7194404" cy="305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14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20000"/>
          </a:bodyPr>
          <a:lstStyle/>
          <a:p>
            <a:r>
              <a:rPr lang="fr-FR" b="1" dirty="0">
                <a:solidFill>
                  <a:srgbClr val="FF0000"/>
                </a:solidFill>
              </a:rPr>
              <a:t>6-3-</a:t>
            </a:r>
            <a:r>
              <a:rPr lang="fr-FR" b="1" dirty="0"/>
              <a:t> </a:t>
            </a:r>
            <a:r>
              <a:rPr lang="fr-FR" b="1" dirty="0" err="1">
                <a:solidFill>
                  <a:srgbClr val="FF0000"/>
                </a:solidFill>
              </a:rPr>
              <a:t>Working</a:t>
            </a:r>
            <a:r>
              <a:rPr lang="fr-FR" b="1" dirty="0">
                <a:solidFill>
                  <a:srgbClr val="FF0000"/>
                </a:solidFill>
              </a:rPr>
              <a:t> </a:t>
            </a:r>
            <a:r>
              <a:rPr lang="fr-FR" b="1" dirty="0" err="1">
                <a:solidFill>
                  <a:srgbClr val="FF0000"/>
                </a:solidFill>
              </a:rPr>
              <a:t>with</a:t>
            </a:r>
            <a:r>
              <a:rPr lang="fr-FR" b="1" dirty="0">
                <a:solidFill>
                  <a:srgbClr val="FF0000"/>
                </a:solidFill>
              </a:rPr>
              <a:t> </a:t>
            </a:r>
            <a:r>
              <a:rPr lang="fr-FR" b="1" dirty="0" err="1">
                <a:solidFill>
                  <a:srgbClr val="FF0000"/>
                </a:solidFill>
              </a:rPr>
              <a:t>Periods</a:t>
            </a:r>
            <a:r>
              <a:rPr lang="fr-FR" b="1" dirty="0">
                <a:solidFill>
                  <a:srgbClr val="FF0000"/>
                </a:solidFill>
              </a:rPr>
              <a:t> </a:t>
            </a:r>
            <a:r>
              <a:rPr lang="fr-FR" dirty="0"/>
              <a:t/>
            </a:r>
            <a:br>
              <a:rPr lang="fr-FR" dirty="0"/>
            </a:br>
            <a:r>
              <a:rPr lang="en-US" dirty="0">
                <a:solidFill>
                  <a:srgbClr val="0070C0"/>
                </a:solidFill>
              </a:rPr>
              <a:t>There are five ways to create a Period class:</a:t>
            </a:r>
            <a:br>
              <a:rPr lang="en-US" dirty="0">
                <a:solidFill>
                  <a:srgbClr val="0070C0"/>
                </a:solidFill>
              </a:rPr>
            </a:br>
            <a:r>
              <a:rPr lang="en-US" dirty="0">
                <a:solidFill>
                  <a:srgbClr val="0070C0"/>
                </a:solidFill>
              </a:rPr>
              <a:t>Period annually = </a:t>
            </a:r>
            <a:r>
              <a:rPr lang="en-US" dirty="0" err="1">
                <a:solidFill>
                  <a:srgbClr val="0070C0"/>
                </a:solidFill>
              </a:rPr>
              <a:t>Period.ofYears</a:t>
            </a:r>
            <a:r>
              <a:rPr lang="en-US" dirty="0">
                <a:solidFill>
                  <a:srgbClr val="0070C0"/>
                </a:solidFill>
              </a:rPr>
              <a:t>(1); // every 1 year</a:t>
            </a:r>
            <a:br>
              <a:rPr lang="en-US" dirty="0">
                <a:solidFill>
                  <a:srgbClr val="0070C0"/>
                </a:solidFill>
              </a:rPr>
            </a:br>
            <a:r>
              <a:rPr lang="en-US" dirty="0">
                <a:solidFill>
                  <a:srgbClr val="0070C0"/>
                </a:solidFill>
              </a:rPr>
              <a:t>Period quarterly = </a:t>
            </a:r>
            <a:r>
              <a:rPr lang="en-US" dirty="0" err="1">
                <a:solidFill>
                  <a:srgbClr val="0070C0"/>
                </a:solidFill>
              </a:rPr>
              <a:t>Period.ofMonths</a:t>
            </a:r>
            <a:r>
              <a:rPr lang="en-US" dirty="0">
                <a:solidFill>
                  <a:srgbClr val="0070C0"/>
                </a:solidFill>
              </a:rPr>
              <a:t>(3); // every 3 months </a:t>
            </a:r>
            <a:br>
              <a:rPr lang="en-US" dirty="0">
                <a:solidFill>
                  <a:srgbClr val="0070C0"/>
                </a:solidFill>
              </a:rPr>
            </a:br>
            <a:r>
              <a:rPr lang="en-US" dirty="0">
                <a:solidFill>
                  <a:srgbClr val="0070C0"/>
                </a:solidFill>
              </a:rPr>
              <a:t>Period </a:t>
            </a:r>
            <a:r>
              <a:rPr lang="en-US" dirty="0" err="1">
                <a:solidFill>
                  <a:srgbClr val="0070C0"/>
                </a:solidFill>
              </a:rPr>
              <a:t>everyThreeWeeks</a:t>
            </a:r>
            <a:r>
              <a:rPr lang="en-US" dirty="0">
                <a:solidFill>
                  <a:srgbClr val="0070C0"/>
                </a:solidFill>
              </a:rPr>
              <a:t> = </a:t>
            </a:r>
            <a:r>
              <a:rPr lang="en-US" dirty="0" err="1">
                <a:solidFill>
                  <a:srgbClr val="0070C0"/>
                </a:solidFill>
              </a:rPr>
              <a:t>Period.ofWeeks</a:t>
            </a:r>
            <a:r>
              <a:rPr lang="en-US" dirty="0">
                <a:solidFill>
                  <a:srgbClr val="0070C0"/>
                </a:solidFill>
              </a:rPr>
              <a:t>(3); // every 3 weeks</a:t>
            </a:r>
            <a:br>
              <a:rPr lang="en-US" dirty="0">
                <a:solidFill>
                  <a:srgbClr val="0070C0"/>
                </a:solidFill>
              </a:rPr>
            </a:br>
            <a:r>
              <a:rPr lang="en-US" dirty="0">
                <a:solidFill>
                  <a:srgbClr val="0070C0"/>
                </a:solidFill>
              </a:rPr>
              <a:t>Period </a:t>
            </a:r>
            <a:r>
              <a:rPr lang="en-US" dirty="0" err="1">
                <a:solidFill>
                  <a:srgbClr val="0070C0"/>
                </a:solidFill>
              </a:rPr>
              <a:t>everyOtherDay</a:t>
            </a:r>
            <a:r>
              <a:rPr lang="en-US" dirty="0">
                <a:solidFill>
                  <a:srgbClr val="0070C0"/>
                </a:solidFill>
              </a:rPr>
              <a:t> = </a:t>
            </a:r>
            <a:r>
              <a:rPr lang="en-US" dirty="0" err="1">
                <a:solidFill>
                  <a:srgbClr val="0070C0"/>
                </a:solidFill>
              </a:rPr>
              <a:t>Period.ofDays</a:t>
            </a:r>
            <a:r>
              <a:rPr lang="en-US" dirty="0">
                <a:solidFill>
                  <a:srgbClr val="0070C0"/>
                </a:solidFill>
              </a:rPr>
              <a:t>(2); // every 2 days</a:t>
            </a:r>
            <a:br>
              <a:rPr lang="en-US" dirty="0">
                <a:solidFill>
                  <a:srgbClr val="0070C0"/>
                </a:solidFill>
              </a:rPr>
            </a:br>
            <a:r>
              <a:rPr lang="en-US" dirty="0">
                <a:solidFill>
                  <a:srgbClr val="0070C0"/>
                </a:solidFill>
              </a:rPr>
              <a:t>Period </a:t>
            </a:r>
            <a:r>
              <a:rPr lang="en-US" dirty="0" err="1">
                <a:solidFill>
                  <a:srgbClr val="0070C0"/>
                </a:solidFill>
              </a:rPr>
              <a:t>everyYearAndAWeek</a:t>
            </a:r>
            <a:r>
              <a:rPr lang="en-US" dirty="0">
                <a:solidFill>
                  <a:srgbClr val="0070C0"/>
                </a:solidFill>
              </a:rPr>
              <a:t> = </a:t>
            </a:r>
            <a:r>
              <a:rPr lang="en-US" dirty="0" err="1">
                <a:solidFill>
                  <a:srgbClr val="0070C0"/>
                </a:solidFill>
              </a:rPr>
              <a:t>Period.of</a:t>
            </a:r>
            <a:r>
              <a:rPr lang="en-US" dirty="0">
                <a:solidFill>
                  <a:srgbClr val="0070C0"/>
                </a:solidFill>
              </a:rPr>
              <a:t>(1, 0, 7); // every year and 7 days </a:t>
            </a:r>
            <a:r>
              <a:rPr lang="en-US" dirty="0"/>
              <a:t/>
            </a:r>
            <a:br>
              <a:rPr lang="en-US" dirty="0"/>
            </a:br>
            <a:r>
              <a:rPr lang="fr-FR" dirty="0"/>
              <a:t/>
            </a:r>
            <a:br>
              <a:rPr lang="fr-FR" dirty="0"/>
            </a:br>
            <a:r>
              <a:rPr lang="en-US" b="1" dirty="0">
                <a:solidFill>
                  <a:srgbClr val="FF0000"/>
                </a:solidFill>
              </a:rPr>
              <a:t>You cannot chain methods when creating a Period, . Only the last method is used </a:t>
            </a:r>
            <a:r>
              <a:rPr lang="en-US" dirty="0"/>
              <a:t/>
            </a:r>
            <a:br>
              <a:rPr lang="en-US" dirty="0"/>
            </a:br>
            <a:r>
              <a:rPr lang="en-US" dirty="0"/>
              <a:t> </a:t>
            </a:r>
            <a:br>
              <a:rPr lang="en-US" dirty="0"/>
            </a:br>
            <a:r>
              <a:rPr lang="en-US" dirty="0"/>
              <a:t>Period wrong = </a:t>
            </a:r>
            <a:r>
              <a:rPr lang="en-US" dirty="0" err="1"/>
              <a:t>Period.ofYears</a:t>
            </a:r>
            <a:r>
              <a:rPr lang="en-US" dirty="0"/>
              <a:t>(1).</a:t>
            </a:r>
            <a:r>
              <a:rPr lang="en-US" dirty="0" err="1"/>
              <a:t>ofWeeks</a:t>
            </a:r>
            <a:r>
              <a:rPr lang="en-US" dirty="0"/>
              <a:t>(1); // every week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106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4958532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6-3-</a:t>
            </a:r>
            <a:r>
              <a:rPr lang="fr-FR" b="1" dirty="0"/>
              <a:t> </a:t>
            </a:r>
            <a:r>
              <a:rPr lang="fr-FR" b="1" dirty="0" err="1">
                <a:solidFill>
                  <a:srgbClr val="FF0000"/>
                </a:solidFill>
              </a:rPr>
              <a:t>Working</a:t>
            </a:r>
            <a:r>
              <a:rPr lang="fr-FR" b="1" dirty="0">
                <a:solidFill>
                  <a:srgbClr val="FF0000"/>
                </a:solidFill>
              </a:rPr>
              <a:t> </a:t>
            </a:r>
            <a:r>
              <a:rPr lang="fr-FR" b="1" dirty="0" err="1">
                <a:solidFill>
                  <a:srgbClr val="FF0000"/>
                </a:solidFill>
              </a:rPr>
              <a:t>with</a:t>
            </a:r>
            <a:r>
              <a:rPr lang="fr-FR" b="1" dirty="0">
                <a:solidFill>
                  <a:srgbClr val="FF0000"/>
                </a:solidFill>
              </a:rPr>
              <a:t> </a:t>
            </a:r>
            <a:r>
              <a:rPr lang="fr-FR" b="1" dirty="0" err="1">
                <a:solidFill>
                  <a:srgbClr val="FF0000"/>
                </a:solidFill>
              </a:rPr>
              <a:t>Periods</a:t>
            </a:r>
            <a:r>
              <a:rPr lang="fr-FR" b="1" dirty="0">
                <a:solidFill>
                  <a:srgbClr val="FF0000"/>
                </a:solidFill>
              </a:rPr>
              <a:t> </a:t>
            </a:r>
            <a:r>
              <a:rPr lang="fr-FR" dirty="0"/>
              <a:t/>
            </a:r>
            <a:br>
              <a:rPr lang="fr-FR" dirty="0"/>
            </a:br>
            <a:r>
              <a:rPr lang="en-US" dirty="0"/>
              <a:t>The last thing to know about Period is what objects it can be used with. Let’s look at some code: </a:t>
            </a:r>
            <a:br>
              <a:rPr lang="en-US" dirty="0"/>
            </a:b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107</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895" y="3708254"/>
            <a:ext cx="9234488" cy="220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969464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6-4- </a:t>
            </a:r>
            <a:r>
              <a:rPr lang="fr-FR" b="1" dirty="0" err="1">
                <a:solidFill>
                  <a:srgbClr val="FF0000"/>
                </a:solidFill>
              </a:rPr>
              <a:t>Formatting</a:t>
            </a:r>
            <a:r>
              <a:rPr lang="fr-FR" b="1" dirty="0">
                <a:solidFill>
                  <a:srgbClr val="FF0000"/>
                </a:solidFill>
              </a:rPr>
              <a:t> Dates and Times</a:t>
            </a:r>
            <a:r>
              <a:rPr lang="fr-FR" dirty="0">
                <a:solidFill>
                  <a:srgbClr val="FF0000"/>
                </a:solidFill>
              </a:rPr>
              <a:t> </a:t>
            </a:r>
            <a:r>
              <a:rPr lang="fr-FR" dirty="0"/>
              <a:t/>
            </a:r>
            <a:br>
              <a:rPr lang="fr-FR" dirty="0"/>
            </a:br>
            <a:r>
              <a:rPr lang="fr-FR" dirty="0"/>
              <a:t>The date and time classes support </a:t>
            </a:r>
            <a:r>
              <a:rPr lang="fr-FR" dirty="0" err="1"/>
              <a:t>many</a:t>
            </a:r>
            <a:r>
              <a:rPr lang="fr-FR" dirty="0"/>
              <a:t> </a:t>
            </a:r>
            <a:r>
              <a:rPr lang="fr-FR" dirty="0" err="1"/>
              <a:t>methods</a:t>
            </a:r>
            <a:r>
              <a:rPr lang="fr-FR" dirty="0"/>
              <a:t> to </a:t>
            </a:r>
            <a:r>
              <a:rPr lang="fr-FR" dirty="0" err="1"/>
              <a:t>get</a:t>
            </a:r>
            <a:r>
              <a:rPr lang="fr-FR" dirty="0"/>
              <a:t> data out of </a:t>
            </a:r>
            <a:r>
              <a:rPr lang="fr-FR" dirty="0" err="1"/>
              <a:t>them</a:t>
            </a:r>
            <a:r>
              <a:rPr lang="fr-FR" dirty="0"/>
              <a:t>:</a:t>
            </a:r>
            <a:br>
              <a:rPr lang="fr-FR" dirty="0"/>
            </a:br>
            <a:r>
              <a:rPr lang="fr-FR" dirty="0" err="1">
                <a:solidFill>
                  <a:srgbClr val="0070C0"/>
                </a:solidFill>
              </a:rPr>
              <a:t>LocalDate</a:t>
            </a:r>
            <a:r>
              <a:rPr lang="fr-FR" dirty="0">
                <a:solidFill>
                  <a:srgbClr val="0070C0"/>
                </a:solidFill>
              </a:rPr>
              <a:t> date = </a:t>
            </a:r>
            <a:r>
              <a:rPr lang="fr-FR" dirty="0" err="1">
                <a:solidFill>
                  <a:srgbClr val="0070C0"/>
                </a:solidFill>
              </a:rPr>
              <a:t>LocalDate.of</a:t>
            </a:r>
            <a:r>
              <a:rPr lang="fr-FR" dirty="0">
                <a:solidFill>
                  <a:srgbClr val="0070C0"/>
                </a:solidFill>
              </a:rPr>
              <a:t>(2020, </a:t>
            </a:r>
            <a:r>
              <a:rPr lang="fr-FR" dirty="0" err="1">
                <a:solidFill>
                  <a:srgbClr val="0070C0"/>
                </a:solidFill>
              </a:rPr>
              <a:t>Month.JANUARY</a:t>
            </a:r>
            <a:r>
              <a:rPr lang="fr-FR" dirty="0">
                <a:solidFill>
                  <a:srgbClr val="0070C0"/>
                </a:solidFill>
              </a:rPr>
              <a:t>, 20);</a:t>
            </a:r>
            <a:br>
              <a:rPr lang="fr-FR" dirty="0">
                <a:solidFill>
                  <a:srgbClr val="0070C0"/>
                </a:solidFill>
              </a:rPr>
            </a:br>
            <a:r>
              <a:rPr lang="fr-FR" dirty="0" err="1">
                <a:solidFill>
                  <a:srgbClr val="0070C0"/>
                </a:solidFill>
              </a:rPr>
              <a:t>System.out.println</a:t>
            </a:r>
            <a:r>
              <a:rPr lang="fr-FR" dirty="0">
                <a:solidFill>
                  <a:srgbClr val="0070C0"/>
                </a:solidFill>
              </a:rPr>
              <a:t>(</a:t>
            </a:r>
            <a:r>
              <a:rPr lang="fr-FR" dirty="0" err="1">
                <a:solidFill>
                  <a:srgbClr val="0070C0"/>
                </a:solidFill>
              </a:rPr>
              <a:t>date.getDayOfWeek</a:t>
            </a:r>
            <a:r>
              <a:rPr lang="fr-FR" dirty="0">
                <a:solidFill>
                  <a:srgbClr val="0070C0"/>
                </a:solidFill>
              </a:rPr>
              <a:t>()); // MONDAY</a:t>
            </a:r>
            <a:br>
              <a:rPr lang="fr-FR" dirty="0">
                <a:solidFill>
                  <a:srgbClr val="0070C0"/>
                </a:solidFill>
              </a:rPr>
            </a:br>
            <a:r>
              <a:rPr lang="fr-FR" dirty="0" err="1">
                <a:solidFill>
                  <a:srgbClr val="0070C0"/>
                </a:solidFill>
              </a:rPr>
              <a:t>System.out.println</a:t>
            </a:r>
            <a:r>
              <a:rPr lang="fr-FR" dirty="0">
                <a:solidFill>
                  <a:srgbClr val="0070C0"/>
                </a:solidFill>
              </a:rPr>
              <a:t>(</a:t>
            </a:r>
            <a:r>
              <a:rPr lang="fr-FR" dirty="0" err="1">
                <a:solidFill>
                  <a:srgbClr val="0070C0"/>
                </a:solidFill>
              </a:rPr>
              <a:t>date.getMonth</a:t>
            </a:r>
            <a:r>
              <a:rPr lang="fr-FR" dirty="0">
                <a:solidFill>
                  <a:srgbClr val="0070C0"/>
                </a:solidFill>
              </a:rPr>
              <a:t>()); // JANUARY</a:t>
            </a:r>
            <a:br>
              <a:rPr lang="fr-FR" dirty="0">
                <a:solidFill>
                  <a:srgbClr val="0070C0"/>
                </a:solidFill>
              </a:rPr>
            </a:br>
            <a:r>
              <a:rPr lang="fr-FR" dirty="0" err="1">
                <a:solidFill>
                  <a:srgbClr val="0070C0"/>
                </a:solidFill>
              </a:rPr>
              <a:t>System.out.println</a:t>
            </a:r>
            <a:r>
              <a:rPr lang="fr-FR" dirty="0">
                <a:solidFill>
                  <a:srgbClr val="0070C0"/>
                </a:solidFill>
              </a:rPr>
              <a:t>(</a:t>
            </a:r>
            <a:r>
              <a:rPr lang="fr-FR" dirty="0" err="1">
                <a:solidFill>
                  <a:srgbClr val="0070C0"/>
                </a:solidFill>
              </a:rPr>
              <a:t>date.getYear</a:t>
            </a:r>
            <a:r>
              <a:rPr lang="fr-FR" dirty="0">
                <a:solidFill>
                  <a:srgbClr val="0070C0"/>
                </a:solidFill>
              </a:rPr>
              <a:t>()); // 2020</a:t>
            </a:r>
            <a:br>
              <a:rPr lang="fr-FR" dirty="0">
                <a:solidFill>
                  <a:srgbClr val="0070C0"/>
                </a:solidFill>
              </a:rPr>
            </a:br>
            <a:r>
              <a:rPr lang="fr-FR" dirty="0" err="1">
                <a:solidFill>
                  <a:srgbClr val="0070C0"/>
                </a:solidFill>
              </a:rPr>
              <a:t>System.out.println</a:t>
            </a:r>
            <a:r>
              <a:rPr lang="fr-FR" dirty="0">
                <a:solidFill>
                  <a:srgbClr val="0070C0"/>
                </a:solidFill>
              </a:rPr>
              <a:t>(</a:t>
            </a:r>
            <a:r>
              <a:rPr lang="fr-FR" dirty="0" err="1">
                <a:solidFill>
                  <a:srgbClr val="0070C0"/>
                </a:solidFill>
              </a:rPr>
              <a:t>date.getDayOfYear</a:t>
            </a:r>
            <a:r>
              <a:rPr lang="fr-FR" dirty="0">
                <a:solidFill>
                  <a:srgbClr val="0070C0"/>
                </a:solidFill>
              </a:rPr>
              <a:t>()); // 20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108</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43251373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a:xfrm>
            <a:off x="1295400" y="2556932"/>
            <a:ext cx="10245435" cy="3318936"/>
          </a:xfrm>
        </p:spPr>
        <p:txBody>
          <a:bodyPr>
            <a:normAutofit fontScale="85000" lnSpcReduction="10000"/>
          </a:bodyPr>
          <a:lstStyle/>
          <a:p>
            <a:r>
              <a:rPr lang="fr-FR" b="1" dirty="0">
                <a:solidFill>
                  <a:srgbClr val="FF0000"/>
                </a:solidFill>
              </a:rPr>
              <a:t>6-4- </a:t>
            </a:r>
            <a:r>
              <a:rPr lang="fr-FR" b="1" dirty="0" err="1">
                <a:solidFill>
                  <a:srgbClr val="FF0000"/>
                </a:solidFill>
              </a:rPr>
              <a:t>Formatting</a:t>
            </a:r>
            <a:r>
              <a:rPr lang="fr-FR" b="1" dirty="0">
                <a:solidFill>
                  <a:srgbClr val="FF0000"/>
                </a:solidFill>
              </a:rPr>
              <a:t> Dates and Times</a:t>
            </a:r>
            <a:r>
              <a:rPr lang="fr-FR" dirty="0">
                <a:solidFill>
                  <a:srgbClr val="FF0000"/>
                </a:solidFill>
              </a:rPr>
              <a:t> </a:t>
            </a:r>
            <a:r>
              <a:rPr lang="fr-FR" dirty="0"/>
              <a:t/>
            </a:r>
            <a:br>
              <a:rPr lang="fr-FR" dirty="0"/>
            </a:br>
            <a:r>
              <a:rPr lang="en-US" dirty="0"/>
              <a:t>Unlike the </a:t>
            </a:r>
            <a:r>
              <a:rPr lang="en-US" dirty="0" err="1"/>
              <a:t>LocalDateTime</a:t>
            </a:r>
            <a:r>
              <a:rPr lang="en-US" dirty="0"/>
              <a:t> class, </a:t>
            </a:r>
            <a:r>
              <a:rPr lang="en-US" b="1" dirty="0" err="1">
                <a:solidFill>
                  <a:srgbClr val="0070C0"/>
                </a:solidFill>
              </a:rPr>
              <a:t>DateTimeFormatter</a:t>
            </a:r>
            <a:r>
              <a:rPr lang="en-US" dirty="0"/>
              <a:t> can be used to format any type of date and/or time object. What changes is the format. </a:t>
            </a:r>
            <a:r>
              <a:rPr lang="en-US" b="1" dirty="0" err="1">
                <a:solidFill>
                  <a:srgbClr val="0070C0"/>
                </a:solidFill>
              </a:rPr>
              <a:t>DateTimeFormatter</a:t>
            </a:r>
            <a:r>
              <a:rPr lang="en-US" dirty="0"/>
              <a:t> is in the package </a:t>
            </a:r>
            <a:r>
              <a:rPr lang="en-US" b="1" dirty="0" err="1">
                <a:solidFill>
                  <a:srgbClr val="0070C0"/>
                </a:solidFill>
              </a:rPr>
              <a:t>java.time.format</a:t>
            </a:r>
            <a:r>
              <a:rPr lang="en-US" dirty="0"/>
              <a:t>. </a:t>
            </a:r>
            <a:br>
              <a:rPr lang="en-US" dirty="0"/>
            </a:br>
            <a:r>
              <a:rPr lang="fr-FR" dirty="0" err="1"/>
              <a:t>LocalDate</a:t>
            </a:r>
            <a:r>
              <a:rPr lang="fr-FR" dirty="0"/>
              <a:t> date = </a:t>
            </a:r>
            <a:r>
              <a:rPr lang="fr-FR" dirty="0" err="1"/>
              <a:t>LocalDate.of</a:t>
            </a:r>
            <a:r>
              <a:rPr lang="fr-FR" dirty="0"/>
              <a:t>(2020, </a:t>
            </a:r>
            <a:r>
              <a:rPr lang="fr-FR" dirty="0" err="1"/>
              <a:t>Month.JANUARY</a:t>
            </a:r>
            <a:r>
              <a:rPr lang="fr-FR" dirty="0"/>
              <a:t>, 20);</a:t>
            </a:r>
            <a:br>
              <a:rPr lang="fr-FR" dirty="0"/>
            </a:br>
            <a:r>
              <a:rPr lang="fr-FR" dirty="0" err="1"/>
              <a:t>LocalTime</a:t>
            </a:r>
            <a:r>
              <a:rPr lang="fr-FR" dirty="0"/>
              <a:t> time = </a:t>
            </a:r>
            <a:r>
              <a:rPr lang="fr-FR" dirty="0" err="1"/>
              <a:t>LocalTime.of</a:t>
            </a:r>
            <a:r>
              <a:rPr lang="fr-FR" dirty="0"/>
              <a:t>(11, 12, 34);</a:t>
            </a:r>
            <a:br>
              <a:rPr lang="fr-FR" dirty="0"/>
            </a:br>
            <a:r>
              <a:rPr lang="fr-FR" dirty="0" err="1"/>
              <a:t>LocalDateTime</a:t>
            </a:r>
            <a:r>
              <a:rPr lang="fr-FR" dirty="0"/>
              <a:t> </a:t>
            </a:r>
            <a:r>
              <a:rPr lang="fr-FR" dirty="0" err="1"/>
              <a:t>dateTime</a:t>
            </a:r>
            <a:r>
              <a:rPr lang="fr-FR" dirty="0"/>
              <a:t> = </a:t>
            </a:r>
            <a:r>
              <a:rPr lang="fr-FR" dirty="0" err="1"/>
              <a:t>LocalDateTime.of</a:t>
            </a:r>
            <a:r>
              <a:rPr lang="fr-FR" dirty="0"/>
              <a:t>(date, time);</a:t>
            </a:r>
          </a:p>
          <a:p>
            <a:r>
              <a:rPr lang="fr-FR" b="1" dirty="0" err="1">
                <a:solidFill>
                  <a:srgbClr val="0070C0"/>
                </a:solidFill>
              </a:rPr>
              <a:t>System.out.println</a:t>
            </a:r>
            <a:r>
              <a:rPr lang="fr-FR" b="1" dirty="0">
                <a:solidFill>
                  <a:srgbClr val="0070C0"/>
                </a:solidFill>
              </a:rPr>
              <a:t>(</a:t>
            </a:r>
            <a:r>
              <a:rPr lang="fr-FR" b="1" dirty="0" err="1">
                <a:solidFill>
                  <a:srgbClr val="0070C0"/>
                </a:solidFill>
              </a:rPr>
              <a:t>date.format</a:t>
            </a:r>
            <a:r>
              <a:rPr lang="fr-FR" b="1" dirty="0">
                <a:solidFill>
                  <a:srgbClr val="0070C0"/>
                </a:solidFill>
              </a:rPr>
              <a:t>(</a:t>
            </a:r>
            <a:r>
              <a:rPr lang="fr-FR" b="1" dirty="0" err="1">
                <a:solidFill>
                  <a:srgbClr val="0070C0"/>
                </a:solidFill>
              </a:rPr>
              <a:t>DateTimeFormatter.ISO_LOCAL_DATE</a:t>
            </a:r>
            <a:r>
              <a:rPr lang="fr-FR" b="1" dirty="0">
                <a:solidFill>
                  <a:srgbClr val="0070C0"/>
                </a:solidFill>
              </a:rPr>
              <a:t>));</a:t>
            </a:r>
            <a:br>
              <a:rPr lang="fr-FR" b="1" dirty="0">
                <a:solidFill>
                  <a:srgbClr val="0070C0"/>
                </a:solidFill>
              </a:rPr>
            </a:br>
            <a:r>
              <a:rPr lang="fr-FR" b="1" dirty="0" err="1">
                <a:solidFill>
                  <a:srgbClr val="0070C0"/>
                </a:solidFill>
              </a:rPr>
              <a:t>System.out.println</a:t>
            </a:r>
            <a:r>
              <a:rPr lang="fr-FR" b="1" dirty="0">
                <a:solidFill>
                  <a:srgbClr val="0070C0"/>
                </a:solidFill>
              </a:rPr>
              <a:t>(</a:t>
            </a:r>
            <a:r>
              <a:rPr lang="fr-FR" b="1" dirty="0" err="1">
                <a:solidFill>
                  <a:srgbClr val="0070C0"/>
                </a:solidFill>
              </a:rPr>
              <a:t>time.format</a:t>
            </a:r>
            <a:r>
              <a:rPr lang="fr-FR" b="1" dirty="0">
                <a:solidFill>
                  <a:srgbClr val="0070C0"/>
                </a:solidFill>
              </a:rPr>
              <a:t>(</a:t>
            </a:r>
            <a:r>
              <a:rPr lang="fr-FR" b="1" dirty="0" err="1">
                <a:solidFill>
                  <a:srgbClr val="0070C0"/>
                </a:solidFill>
              </a:rPr>
              <a:t>DateTimeFormatter.ISO_LOCAL_TIME</a:t>
            </a:r>
            <a:r>
              <a:rPr lang="fr-FR" b="1" dirty="0">
                <a:solidFill>
                  <a:srgbClr val="0070C0"/>
                </a:solidFill>
              </a:rPr>
              <a:t>));</a:t>
            </a:r>
            <a:br>
              <a:rPr lang="fr-FR" b="1" dirty="0">
                <a:solidFill>
                  <a:srgbClr val="0070C0"/>
                </a:solidFill>
              </a:rPr>
            </a:br>
            <a:r>
              <a:rPr lang="fr-FR" b="1" dirty="0" err="1">
                <a:solidFill>
                  <a:srgbClr val="0070C0"/>
                </a:solidFill>
              </a:rPr>
              <a:t>System.out.println</a:t>
            </a:r>
            <a:r>
              <a:rPr lang="fr-FR" b="1" dirty="0">
                <a:solidFill>
                  <a:srgbClr val="0070C0"/>
                </a:solidFill>
              </a:rPr>
              <a:t>(</a:t>
            </a:r>
            <a:r>
              <a:rPr lang="fr-FR" b="1" dirty="0" err="1">
                <a:solidFill>
                  <a:srgbClr val="0070C0"/>
                </a:solidFill>
              </a:rPr>
              <a:t>dateTime.format</a:t>
            </a:r>
            <a:r>
              <a:rPr lang="fr-FR" b="1" dirty="0">
                <a:solidFill>
                  <a:srgbClr val="0070C0"/>
                </a:solidFill>
              </a:rPr>
              <a:t>(</a:t>
            </a:r>
            <a:r>
              <a:rPr lang="fr-FR" b="1" dirty="0" err="1">
                <a:solidFill>
                  <a:srgbClr val="0070C0"/>
                </a:solidFill>
              </a:rPr>
              <a:t>DateTimeFormatter.ISO_LOCAL_DATE_TIME</a:t>
            </a:r>
            <a:r>
              <a:rPr lang="fr-FR" b="1" dirty="0">
                <a:solidFill>
                  <a:srgbClr val="0070C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109</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7389325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2- </a:t>
            </a:r>
            <a:r>
              <a:rPr lang="fr-FR" b="1" dirty="0" err="1">
                <a:solidFill>
                  <a:srgbClr val="FF0000"/>
                </a:solidFill>
              </a:rPr>
              <a:t>Immutability</a:t>
            </a:r>
            <a:r>
              <a:rPr lang="fr-FR" b="1"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11</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83168E15-AD9E-4800-A7BA-2B0AE92030CA}"/>
              </a:ext>
            </a:extLst>
          </p:cNvPr>
          <p:cNvPicPr>
            <a:picLocks noChangeAspect="1"/>
          </p:cNvPicPr>
          <p:nvPr/>
        </p:nvPicPr>
        <p:blipFill>
          <a:blip r:embed="rId2"/>
          <a:stretch>
            <a:fillRect/>
          </a:stretch>
        </p:blipFill>
        <p:spPr>
          <a:xfrm>
            <a:off x="7002818" y="2485018"/>
            <a:ext cx="3622431" cy="3763382"/>
          </a:xfrm>
          <a:prstGeom prst="rect">
            <a:avLst/>
          </a:prstGeom>
        </p:spPr>
      </p:pic>
    </p:spTree>
    <p:extLst>
      <p:ext uri="{BB962C8B-B14F-4D97-AF65-F5344CB8AC3E}">
        <p14:creationId xmlns:p14="http://schemas.microsoft.com/office/powerpoint/2010/main" val="160417358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a:xfrm>
            <a:off x="1295400" y="2556932"/>
            <a:ext cx="10245435" cy="3318936"/>
          </a:xfrm>
        </p:spPr>
        <p:txBody>
          <a:bodyPr>
            <a:normAutofit fontScale="92500" lnSpcReduction="10000"/>
          </a:bodyPr>
          <a:lstStyle/>
          <a:p>
            <a:r>
              <a:rPr lang="fr-FR" b="1" dirty="0">
                <a:solidFill>
                  <a:srgbClr val="FF0000"/>
                </a:solidFill>
              </a:rPr>
              <a:t>6-4- </a:t>
            </a:r>
            <a:r>
              <a:rPr lang="fr-FR" b="1" dirty="0" err="1">
                <a:solidFill>
                  <a:srgbClr val="FF0000"/>
                </a:solidFill>
              </a:rPr>
              <a:t>Formatting</a:t>
            </a:r>
            <a:r>
              <a:rPr lang="fr-FR" b="1" dirty="0">
                <a:solidFill>
                  <a:srgbClr val="FF0000"/>
                </a:solidFill>
              </a:rPr>
              <a:t> Dates and Times</a:t>
            </a:r>
            <a:r>
              <a:rPr lang="fr-FR" dirty="0">
                <a:solidFill>
                  <a:srgbClr val="FF0000"/>
                </a:solidFill>
              </a:rPr>
              <a:t> </a:t>
            </a:r>
            <a:r>
              <a:rPr lang="fr-FR" dirty="0"/>
              <a:t/>
            </a:r>
            <a:br>
              <a:rPr lang="fr-FR" dirty="0"/>
            </a:br>
            <a:r>
              <a:rPr lang="en-US" dirty="0"/>
              <a:t>ISO is a standard for dates. The output of the previous code looks like this:</a:t>
            </a:r>
            <a:br>
              <a:rPr lang="en-US" dirty="0"/>
            </a:br>
            <a:r>
              <a:rPr lang="en-US" b="1" dirty="0">
                <a:solidFill>
                  <a:srgbClr val="0070C0"/>
                </a:solidFill>
              </a:rPr>
              <a:t>2020-01-20</a:t>
            </a:r>
            <a:br>
              <a:rPr lang="en-US" b="1" dirty="0">
                <a:solidFill>
                  <a:srgbClr val="0070C0"/>
                </a:solidFill>
              </a:rPr>
            </a:br>
            <a:r>
              <a:rPr lang="en-US" b="1" dirty="0">
                <a:solidFill>
                  <a:srgbClr val="0070C0"/>
                </a:solidFill>
              </a:rPr>
              <a:t>11:12:34</a:t>
            </a:r>
            <a:br>
              <a:rPr lang="en-US" b="1" dirty="0">
                <a:solidFill>
                  <a:srgbClr val="0070C0"/>
                </a:solidFill>
              </a:rPr>
            </a:br>
            <a:r>
              <a:rPr lang="en-US" b="1" dirty="0">
                <a:solidFill>
                  <a:srgbClr val="0070C0"/>
                </a:solidFill>
              </a:rPr>
              <a:t>2020-01-20T11:12:34 </a:t>
            </a:r>
            <a:r>
              <a:rPr lang="en-US" dirty="0"/>
              <a:t/>
            </a:r>
            <a:br>
              <a:rPr lang="en-US" dirty="0"/>
            </a:br>
            <a:r>
              <a:rPr lang="en-US" dirty="0"/>
              <a:t>This is a reasonable way for computers to communicate, but probably not how you want</a:t>
            </a:r>
            <a:br>
              <a:rPr lang="en-US" dirty="0"/>
            </a:br>
            <a:r>
              <a:rPr lang="en-US" dirty="0"/>
              <a:t>to output the date and time in your program. Luckily there are some predefined formats</a:t>
            </a:r>
            <a:br>
              <a:rPr lang="en-US" dirty="0"/>
            </a:br>
            <a:r>
              <a:rPr lang="en-US" dirty="0"/>
              <a:t>that are more useful: </a:t>
            </a:r>
            <a:br>
              <a:rPr lang="en-US"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110</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5523222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a:xfrm>
            <a:off x="1295400" y="2556932"/>
            <a:ext cx="10245435" cy="3318936"/>
          </a:xfrm>
        </p:spPr>
        <p:txBody>
          <a:bodyPr>
            <a:normAutofit fontScale="92500" lnSpcReduction="20000"/>
          </a:bodyPr>
          <a:lstStyle/>
          <a:p>
            <a:r>
              <a:rPr lang="fr-FR" b="1" dirty="0">
                <a:solidFill>
                  <a:srgbClr val="FF0000"/>
                </a:solidFill>
              </a:rPr>
              <a:t>6-4- </a:t>
            </a:r>
            <a:r>
              <a:rPr lang="fr-FR" b="1" dirty="0" err="1">
                <a:solidFill>
                  <a:srgbClr val="FF0000"/>
                </a:solidFill>
              </a:rPr>
              <a:t>Formatting</a:t>
            </a:r>
            <a:r>
              <a:rPr lang="fr-FR" b="1" dirty="0">
                <a:solidFill>
                  <a:srgbClr val="FF0000"/>
                </a:solidFill>
              </a:rPr>
              <a:t> Dates and Times</a:t>
            </a:r>
            <a:r>
              <a:rPr lang="fr-FR" dirty="0">
                <a:solidFill>
                  <a:srgbClr val="FF0000"/>
                </a:solidFill>
              </a:rPr>
              <a:t> </a:t>
            </a:r>
            <a:r>
              <a:rPr lang="fr-FR" dirty="0"/>
              <a:t/>
            </a:r>
            <a:br>
              <a:rPr lang="fr-FR" dirty="0"/>
            </a:br>
            <a:r>
              <a:rPr lang="fr-FR" b="1" dirty="0" err="1">
                <a:solidFill>
                  <a:srgbClr val="0070C0"/>
                </a:solidFill>
              </a:rPr>
              <a:t>DateTimeFormatter</a:t>
            </a:r>
            <a:r>
              <a:rPr lang="fr-FR" b="1" dirty="0">
                <a:solidFill>
                  <a:srgbClr val="0070C0"/>
                </a:solidFill>
              </a:rPr>
              <a:t> </a:t>
            </a:r>
            <a:r>
              <a:rPr lang="fr-FR" b="1" dirty="0" err="1">
                <a:solidFill>
                  <a:srgbClr val="0070C0"/>
                </a:solidFill>
              </a:rPr>
              <a:t>shortDateTime</a:t>
            </a:r>
            <a:r>
              <a:rPr lang="fr-FR" b="1" dirty="0">
                <a:solidFill>
                  <a:srgbClr val="0070C0"/>
                </a:solidFill>
              </a:rPr>
              <a:t> =</a:t>
            </a:r>
            <a:br>
              <a:rPr lang="fr-FR" b="1" dirty="0">
                <a:solidFill>
                  <a:srgbClr val="0070C0"/>
                </a:solidFill>
              </a:rPr>
            </a:br>
            <a:r>
              <a:rPr lang="fr-FR" b="1" dirty="0" err="1">
                <a:solidFill>
                  <a:srgbClr val="0070C0"/>
                </a:solidFill>
              </a:rPr>
              <a:t>DateTimeFormatter.ofLocalizedDate</a:t>
            </a:r>
            <a:r>
              <a:rPr lang="fr-FR" b="1" dirty="0">
                <a:solidFill>
                  <a:srgbClr val="0070C0"/>
                </a:solidFill>
              </a:rPr>
              <a:t>(</a:t>
            </a:r>
            <a:r>
              <a:rPr lang="fr-FR" b="1" dirty="0" err="1">
                <a:solidFill>
                  <a:srgbClr val="0070C0"/>
                </a:solidFill>
              </a:rPr>
              <a:t>FormatStyle.SHORT</a:t>
            </a:r>
            <a:r>
              <a:rPr lang="fr-FR" b="1" dirty="0">
                <a:solidFill>
                  <a:srgbClr val="0070C0"/>
                </a:solidFill>
              </a:rPr>
              <a:t>);</a:t>
            </a:r>
          </a:p>
          <a:p>
            <a:r>
              <a:rPr lang="fr-FR" dirty="0"/>
              <a:t/>
            </a:r>
            <a:br>
              <a:rPr lang="fr-FR" dirty="0"/>
            </a:br>
            <a:r>
              <a:rPr lang="fr-FR" dirty="0" err="1"/>
              <a:t>System.out.println</a:t>
            </a:r>
            <a:r>
              <a:rPr lang="fr-FR" dirty="0"/>
              <a:t>(</a:t>
            </a:r>
            <a:r>
              <a:rPr lang="fr-FR" dirty="0" err="1"/>
              <a:t>shortDateTime.format</a:t>
            </a:r>
            <a:r>
              <a:rPr lang="fr-FR" dirty="0"/>
              <a:t>(</a:t>
            </a:r>
            <a:r>
              <a:rPr lang="fr-FR" dirty="0" err="1"/>
              <a:t>dateTime</a:t>
            </a:r>
            <a:r>
              <a:rPr lang="fr-FR" dirty="0"/>
              <a:t>)); // 1/20/20</a:t>
            </a:r>
            <a:br>
              <a:rPr lang="fr-FR" dirty="0"/>
            </a:br>
            <a:r>
              <a:rPr lang="fr-FR" dirty="0" err="1"/>
              <a:t>System.out.println</a:t>
            </a:r>
            <a:r>
              <a:rPr lang="fr-FR" dirty="0"/>
              <a:t>(</a:t>
            </a:r>
            <a:r>
              <a:rPr lang="fr-FR" dirty="0" err="1"/>
              <a:t>shortDateTime.format</a:t>
            </a:r>
            <a:r>
              <a:rPr lang="fr-FR" dirty="0"/>
              <a:t>(date)); // 1/20/20</a:t>
            </a:r>
            <a:br>
              <a:rPr lang="fr-FR" dirty="0"/>
            </a:br>
            <a:r>
              <a:rPr lang="fr-FR" dirty="0" err="1"/>
              <a:t>System.out.println</a:t>
            </a:r>
            <a:r>
              <a:rPr lang="fr-FR" dirty="0"/>
              <a:t>(</a:t>
            </a:r>
            <a:br>
              <a:rPr lang="fr-FR" dirty="0"/>
            </a:br>
            <a:r>
              <a:rPr lang="fr-FR" dirty="0" err="1"/>
              <a:t>shortDateTime.format</a:t>
            </a:r>
            <a:r>
              <a:rPr lang="fr-FR" dirty="0"/>
              <a:t>(time)); // </a:t>
            </a:r>
            <a:r>
              <a:rPr lang="fr-FR" dirty="0" err="1">
                <a:solidFill>
                  <a:srgbClr val="FF0000"/>
                </a:solidFill>
              </a:rPr>
              <a:t>UnsupportedTemporalTypeException</a:t>
            </a:r>
            <a:r>
              <a:rPr lang="fr-FR" dirty="0"/>
              <a:t> </a:t>
            </a:r>
            <a:br>
              <a:rPr lang="fr-FR" dirty="0"/>
            </a:br>
            <a:r>
              <a:rPr lang="en-US" dirty="0"/>
              <a:t/>
            </a:r>
            <a:br>
              <a:rPr lang="en-US" dirty="0"/>
            </a:br>
            <a:r>
              <a:rPr lang="en-US" dirty="0"/>
              <a:t>The following statements print exactly the same thing as the previous code: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111</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421624484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a:xfrm>
            <a:off x="1295400" y="2556932"/>
            <a:ext cx="10245435" cy="3318936"/>
          </a:xfrm>
        </p:spPr>
        <p:txBody>
          <a:bodyPr>
            <a:normAutofit fontScale="92500" lnSpcReduction="10000"/>
          </a:bodyPr>
          <a:lstStyle/>
          <a:p>
            <a:r>
              <a:rPr lang="fr-FR" b="1" dirty="0">
                <a:solidFill>
                  <a:srgbClr val="FF0000"/>
                </a:solidFill>
              </a:rPr>
              <a:t>6-4- </a:t>
            </a:r>
            <a:r>
              <a:rPr lang="fr-FR" b="1" dirty="0" err="1">
                <a:solidFill>
                  <a:srgbClr val="FF0000"/>
                </a:solidFill>
              </a:rPr>
              <a:t>Formatting</a:t>
            </a:r>
            <a:r>
              <a:rPr lang="fr-FR" b="1" dirty="0">
                <a:solidFill>
                  <a:srgbClr val="FF0000"/>
                </a:solidFill>
              </a:rPr>
              <a:t> Dates and Times</a:t>
            </a:r>
            <a:r>
              <a:rPr lang="fr-FR" dirty="0">
                <a:solidFill>
                  <a:srgbClr val="FF0000"/>
                </a:solidFill>
              </a:rPr>
              <a:t> </a:t>
            </a:r>
            <a:r>
              <a:rPr lang="fr-FR" dirty="0"/>
              <a:t/>
            </a:r>
            <a:br>
              <a:rPr lang="fr-FR" dirty="0"/>
            </a:br>
            <a:r>
              <a:rPr lang="fr-FR" dirty="0" err="1">
                <a:solidFill>
                  <a:srgbClr val="0070C0"/>
                </a:solidFill>
              </a:rPr>
              <a:t>DateTimeFormatter</a:t>
            </a:r>
            <a:r>
              <a:rPr lang="fr-FR" dirty="0">
                <a:solidFill>
                  <a:srgbClr val="0070C0"/>
                </a:solidFill>
              </a:rPr>
              <a:t> </a:t>
            </a:r>
            <a:r>
              <a:rPr lang="fr-FR" dirty="0" err="1">
                <a:solidFill>
                  <a:srgbClr val="0070C0"/>
                </a:solidFill>
              </a:rPr>
              <a:t>shortDateTime</a:t>
            </a:r>
            <a:r>
              <a:rPr lang="fr-FR" dirty="0">
                <a:solidFill>
                  <a:srgbClr val="0070C0"/>
                </a:solidFill>
              </a:rPr>
              <a:t> =</a:t>
            </a:r>
            <a:br>
              <a:rPr lang="fr-FR" dirty="0">
                <a:solidFill>
                  <a:srgbClr val="0070C0"/>
                </a:solidFill>
              </a:rPr>
            </a:br>
            <a:r>
              <a:rPr lang="fr-FR" dirty="0" err="1">
                <a:solidFill>
                  <a:srgbClr val="0070C0"/>
                </a:solidFill>
              </a:rPr>
              <a:t>DateTimeFormatter.ofLocalizedDate</a:t>
            </a:r>
            <a:r>
              <a:rPr lang="fr-FR" dirty="0">
                <a:solidFill>
                  <a:srgbClr val="0070C0"/>
                </a:solidFill>
              </a:rPr>
              <a:t>(</a:t>
            </a:r>
            <a:r>
              <a:rPr lang="fr-FR" dirty="0" err="1">
                <a:solidFill>
                  <a:srgbClr val="0070C0"/>
                </a:solidFill>
              </a:rPr>
              <a:t>FormatStyle.SHORT</a:t>
            </a:r>
            <a:r>
              <a:rPr lang="fr-FR" dirty="0">
                <a:solidFill>
                  <a:srgbClr val="0070C0"/>
                </a:solidFill>
              </a:rPr>
              <a:t>);</a:t>
            </a:r>
            <a:br>
              <a:rPr lang="fr-FR" dirty="0">
                <a:solidFill>
                  <a:srgbClr val="0070C0"/>
                </a:solidFill>
              </a:rPr>
            </a:br>
            <a:r>
              <a:rPr lang="fr-FR" dirty="0" err="1">
                <a:solidFill>
                  <a:srgbClr val="0070C0"/>
                </a:solidFill>
              </a:rPr>
              <a:t>System.out.println</a:t>
            </a:r>
            <a:r>
              <a:rPr lang="fr-FR" dirty="0">
                <a:solidFill>
                  <a:srgbClr val="0070C0"/>
                </a:solidFill>
              </a:rPr>
              <a:t>(</a:t>
            </a:r>
            <a:r>
              <a:rPr lang="fr-FR" dirty="0" err="1">
                <a:solidFill>
                  <a:srgbClr val="0070C0"/>
                </a:solidFill>
              </a:rPr>
              <a:t>dateTime.format</a:t>
            </a:r>
            <a:r>
              <a:rPr lang="fr-FR" dirty="0">
                <a:solidFill>
                  <a:srgbClr val="0070C0"/>
                </a:solidFill>
              </a:rPr>
              <a:t>(</a:t>
            </a:r>
            <a:r>
              <a:rPr lang="fr-FR" dirty="0" err="1">
                <a:solidFill>
                  <a:srgbClr val="0070C0"/>
                </a:solidFill>
              </a:rPr>
              <a:t>shortDateTime</a:t>
            </a:r>
            <a:r>
              <a:rPr lang="fr-FR" dirty="0">
                <a:solidFill>
                  <a:srgbClr val="0070C0"/>
                </a:solidFill>
              </a:rPr>
              <a:t>));</a:t>
            </a:r>
            <a:br>
              <a:rPr lang="fr-FR" dirty="0">
                <a:solidFill>
                  <a:srgbClr val="0070C0"/>
                </a:solidFill>
              </a:rPr>
            </a:br>
            <a:r>
              <a:rPr lang="fr-FR" dirty="0" err="1">
                <a:solidFill>
                  <a:srgbClr val="0070C0"/>
                </a:solidFill>
              </a:rPr>
              <a:t>System.out.println</a:t>
            </a:r>
            <a:r>
              <a:rPr lang="fr-FR" dirty="0">
                <a:solidFill>
                  <a:srgbClr val="0070C0"/>
                </a:solidFill>
              </a:rPr>
              <a:t>(</a:t>
            </a:r>
            <a:r>
              <a:rPr lang="fr-FR" dirty="0" err="1">
                <a:solidFill>
                  <a:srgbClr val="0070C0"/>
                </a:solidFill>
              </a:rPr>
              <a:t>date.format</a:t>
            </a:r>
            <a:r>
              <a:rPr lang="fr-FR" dirty="0">
                <a:solidFill>
                  <a:srgbClr val="0070C0"/>
                </a:solidFill>
              </a:rPr>
              <a:t>(</a:t>
            </a:r>
            <a:r>
              <a:rPr lang="fr-FR" dirty="0" err="1">
                <a:solidFill>
                  <a:srgbClr val="0070C0"/>
                </a:solidFill>
              </a:rPr>
              <a:t>shortDateTime</a:t>
            </a:r>
            <a:r>
              <a:rPr lang="fr-FR" dirty="0">
                <a:solidFill>
                  <a:srgbClr val="0070C0"/>
                </a:solidFill>
              </a:rPr>
              <a:t>));</a:t>
            </a:r>
            <a:br>
              <a:rPr lang="fr-FR" dirty="0">
                <a:solidFill>
                  <a:srgbClr val="0070C0"/>
                </a:solidFill>
              </a:rPr>
            </a:br>
            <a:r>
              <a:rPr lang="fr-FR" dirty="0" err="1">
                <a:solidFill>
                  <a:srgbClr val="0070C0"/>
                </a:solidFill>
              </a:rPr>
              <a:t>System.out.println</a:t>
            </a:r>
            <a:r>
              <a:rPr lang="fr-FR" dirty="0">
                <a:solidFill>
                  <a:srgbClr val="0070C0"/>
                </a:solidFill>
              </a:rPr>
              <a:t>(</a:t>
            </a:r>
            <a:r>
              <a:rPr lang="fr-FR" dirty="0" err="1">
                <a:solidFill>
                  <a:srgbClr val="0070C0"/>
                </a:solidFill>
              </a:rPr>
              <a:t>time.format</a:t>
            </a:r>
            <a:r>
              <a:rPr lang="fr-FR" dirty="0">
                <a:solidFill>
                  <a:srgbClr val="0070C0"/>
                </a:solidFill>
              </a:rPr>
              <a:t>(</a:t>
            </a:r>
            <a:r>
              <a:rPr lang="fr-FR" dirty="0" err="1">
                <a:solidFill>
                  <a:srgbClr val="0070C0"/>
                </a:solidFill>
              </a:rPr>
              <a:t>shortDateTime</a:t>
            </a:r>
            <a:r>
              <a:rPr lang="fr-FR" dirty="0">
                <a:solidFill>
                  <a:srgbClr val="0070C0"/>
                </a:solidFill>
              </a:rPr>
              <a:t>));</a:t>
            </a:r>
            <a:r>
              <a:rPr lang="fr-FR" dirty="0"/>
              <a:t/>
            </a:r>
            <a:br>
              <a:rPr lang="fr-FR" dirty="0"/>
            </a:br>
            <a:endParaRPr lang="fr-FR" dirty="0"/>
          </a:p>
          <a:p>
            <a:r>
              <a:rPr lang="fr-FR" dirty="0"/>
              <a:t>In </a:t>
            </a:r>
            <a:r>
              <a:rPr lang="fr-FR" dirty="0" err="1"/>
              <a:t>this</a:t>
            </a:r>
            <a:r>
              <a:rPr lang="fr-FR" dirty="0"/>
              <a:t> book, </a:t>
            </a:r>
            <a:r>
              <a:rPr lang="fr-FR" dirty="0" err="1"/>
              <a:t>we’ll</a:t>
            </a:r>
            <a:r>
              <a:rPr lang="fr-FR" dirty="0"/>
              <a:t> change </a:t>
            </a:r>
            <a:r>
              <a:rPr lang="fr-FR" dirty="0" err="1"/>
              <a:t>around</a:t>
            </a:r>
            <a:r>
              <a:rPr lang="fr-FR" dirty="0"/>
              <a:t> the </a:t>
            </a:r>
            <a:r>
              <a:rPr lang="fr-FR" dirty="0" err="1"/>
              <a:t>orders</a:t>
            </a:r>
            <a:r>
              <a:rPr lang="fr-FR" dirty="0"/>
              <a:t> to </a:t>
            </a:r>
            <a:r>
              <a:rPr lang="fr-FR" dirty="0" err="1"/>
              <a:t>get</a:t>
            </a:r>
            <a:r>
              <a:rPr lang="fr-FR" dirty="0"/>
              <a:t> </a:t>
            </a:r>
            <a:r>
              <a:rPr lang="fr-FR" dirty="0" err="1"/>
              <a:t>you</a:t>
            </a:r>
            <a:r>
              <a:rPr lang="fr-FR" dirty="0"/>
              <a:t> </a:t>
            </a:r>
            <a:r>
              <a:rPr lang="fr-FR" dirty="0" err="1"/>
              <a:t>used</a:t>
            </a:r>
            <a:r>
              <a:rPr lang="fr-FR" dirty="0"/>
              <a:t> to </a:t>
            </a:r>
            <a:r>
              <a:rPr lang="fr-FR" dirty="0" err="1"/>
              <a:t>seeing</a:t>
            </a:r>
            <a:r>
              <a:rPr lang="fr-FR" dirty="0"/>
              <a:t> </a:t>
            </a:r>
            <a:r>
              <a:rPr lang="fr-FR" dirty="0" err="1"/>
              <a:t>it</a:t>
            </a:r>
            <a:r>
              <a:rPr lang="fr-FR" dirty="0"/>
              <a:t> </a:t>
            </a:r>
            <a:r>
              <a:rPr lang="fr-FR" dirty="0" err="1"/>
              <a:t>both</a:t>
            </a:r>
            <a:r>
              <a:rPr lang="fr-FR" dirty="0"/>
              <a:t> </a:t>
            </a:r>
            <a:r>
              <a:rPr lang="fr-FR" dirty="0" err="1"/>
              <a:t>ways</a:t>
            </a:r>
            <a:r>
              <a:rPr lang="fr-FR" dirty="0"/>
              <a:t>.</a:t>
            </a:r>
            <a:br>
              <a:rPr lang="fr-FR" dirty="0"/>
            </a:br>
            <a:r>
              <a:rPr lang="fr-FR" dirty="0"/>
              <a:t>Table 3.5 shows the </a:t>
            </a:r>
            <a:r>
              <a:rPr lang="fr-FR" dirty="0" err="1"/>
              <a:t>legal</a:t>
            </a:r>
            <a:r>
              <a:rPr lang="fr-FR" dirty="0"/>
              <a:t> and </a:t>
            </a:r>
            <a:r>
              <a:rPr lang="fr-FR" dirty="0" err="1"/>
              <a:t>illegal</a:t>
            </a:r>
            <a:r>
              <a:rPr lang="fr-FR" dirty="0"/>
              <a:t> </a:t>
            </a:r>
            <a:r>
              <a:rPr lang="fr-FR" dirty="0" err="1"/>
              <a:t>localized</a:t>
            </a:r>
            <a:r>
              <a:rPr lang="fr-FR" dirty="0"/>
              <a:t> </a:t>
            </a:r>
            <a:r>
              <a:rPr lang="fr-FR" dirty="0" err="1"/>
              <a:t>formatting</a:t>
            </a:r>
            <a:r>
              <a:rPr lang="fr-FR" dirty="0"/>
              <a:t> </a:t>
            </a:r>
            <a:r>
              <a:rPr lang="fr-FR" dirty="0" err="1"/>
              <a:t>methods</a:t>
            </a:r>
            <a:r>
              <a:rPr lang="fr-FR" dirty="0"/>
              <a:t>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112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40750409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a:xfrm>
            <a:off x="1336964" y="2529223"/>
            <a:ext cx="10245435" cy="3318936"/>
          </a:xfrm>
        </p:spPr>
        <p:txBody>
          <a:bodyPr>
            <a:normAutofit/>
          </a:bodyPr>
          <a:lstStyle/>
          <a:p>
            <a:r>
              <a:rPr lang="fr-FR" b="1" dirty="0">
                <a:solidFill>
                  <a:srgbClr val="FF0000"/>
                </a:solidFill>
              </a:rPr>
              <a:t>6-4- </a:t>
            </a:r>
            <a:r>
              <a:rPr lang="fr-FR" b="1" dirty="0" err="1">
                <a:solidFill>
                  <a:srgbClr val="FF0000"/>
                </a:solidFill>
              </a:rPr>
              <a:t>Formatting</a:t>
            </a:r>
            <a:r>
              <a:rPr lang="fr-FR" b="1" dirty="0">
                <a:solidFill>
                  <a:srgbClr val="FF0000"/>
                </a:solidFill>
              </a:rPr>
              <a:t> Dates and Times</a:t>
            </a:r>
            <a:r>
              <a:rPr lang="fr-FR" dirty="0">
                <a:solidFill>
                  <a:srgbClr val="FF0000"/>
                </a:solidFill>
              </a:rPr>
              <a:t> </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113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041" y="3006437"/>
            <a:ext cx="7024901" cy="309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79288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a:xfrm>
            <a:off x="1336964" y="2529223"/>
            <a:ext cx="10245435" cy="3318936"/>
          </a:xfrm>
        </p:spPr>
        <p:txBody>
          <a:bodyPr>
            <a:normAutofit/>
          </a:bodyPr>
          <a:lstStyle/>
          <a:p>
            <a:r>
              <a:rPr lang="fr-FR" b="1" dirty="0">
                <a:solidFill>
                  <a:srgbClr val="FF0000"/>
                </a:solidFill>
              </a:rPr>
              <a:t>6-4- </a:t>
            </a:r>
            <a:r>
              <a:rPr lang="fr-FR" b="1" dirty="0" err="1">
                <a:solidFill>
                  <a:srgbClr val="FF0000"/>
                </a:solidFill>
              </a:rPr>
              <a:t>Formatting</a:t>
            </a:r>
            <a:r>
              <a:rPr lang="fr-FR" b="1" dirty="0">
                <a:solidFill>
                  <a:srgbClr val="FF0000"/>
                </a:solidFill>
              </a:rPr>
              <a:t> Dates and Times</a:t>
            </a:r>
            <a:r>
              <a:rPr lang="fr-FR" dirty="0">
                <a:solidFill>
                  <a:srgbClr val="FF0000"/>
                </a:solidFill>
              </a:rPr>
              <a:t> </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114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1854" y="2979107"/>
            <a:ext cx="7010401" cy="3025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579553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a:xfrm>
            <a:off x="1336964" y="2529223"/>
            <a:ext cx="10245435" cy="3318936"/>
          </a:xfrm>
        </p:spPr>
        <p:txBody>
          <a:bodyPr>
            <a:normAutofit/>
          </a:bodyPr>
          <a:lstStyle/>
          <a:p>
            <a:r>
              <a:rPr lang="fr-FR" b="1" dirty="0">
                <a:solidFill>
                  <a:srgbClr val="FF0000"/>
                </a:solidFill>
              </a:rPr>
              <a:t>6-4- </a:t>
            </a:r>
            <a:r>
              <a:rPr lang="fr-FR" b="1" dirty="0" err="1">
                <a:solidFill>
                  <a:srgbClr val="FF0000"/>
                </a:solidFill>
              </a:rPr>
              <a:t>Formatting</a:t>
            </a:r>
            <a:r>
              <a:rPr lang="fr-FR" b="1" dirty="0">
                <a:solidFill>
                  <a:srgbClr val="FF0000"/>
                </a:solidFill>
              </a:rPr>
              <a:t> Dates and Times</a:t>
            </a:r>
            <a:r>
              <a:rPr lang="fr-FR" dirty="0">
                <a:solidFill>
                  <a:srgbClr val="FF0000"/>
                </a:solidFill>
              </a:rPr>
              <a:t> </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115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747222"/>
            <a:ext cx="9448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934870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6-5- </a:t>
            </a:r>
            <a:r>
              <a:rPr lang="fr-FR" b="1" dirty="0" err="1">
                <a:solidFill>
                  <a:srgbClr val="FF0000"/>
                </a:solidFill>
              </a:rPr>
              <a:t>Parsing</a:t>
            </a:r>
            <a:r>
              <a:rPr lang="fr-FR" b="1" dirty="0">
                <a:solidFill>
                  <a:srgbClr val="FF0000"/>
                </a:solidFill>
              </a:rPr>
              <a:t> Dates and Times </a:t>
            </a:r>
            <a:r>
              <a:rPr lang="fr-FR" dirty="0"/>
              <a:t/>
            </a:r>
            <a:br>
              <a:rPr lang="fr-FR" dirty="0"/>
            </a:br>
            <a:r>
              <a:rPr lang="fr-FR" dirty="0"/>
              <a:t/>
            </a:r>
            <a:br>
              <a:rPr lang="fr-FR" dirty="0"/>
            </a:br>
            <a:r>
              <a:rPr lang="fr-FR" dirty="0"/>
              <a:t/>
            </a:r>
            <a:br>
              <a:rPr lang="fr-FR" dirty="0"/>
            </a:br>
            <a:r>
              <a:rPr lang="en-US" dirty="0"/>
              <a:t/>
            </a:r>
            <a:br>
              <a:rPr lang="en-US" dirty="0"/>
            </a:br>
            <a:r>
              <a:rPr lang="fr-FR" dirty="0"/>
              <a:t/>
            </a:r>
            <a:br>
              <a:rPr lang="fr-FR" dirty="0"/>
            </a:b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116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692" y="3059257"/>
            <a:ext cx="9763125"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86541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20000"/>
          </a:bodyPr>
          <a:lstStyle/>
          <a:p>
            <a:r>
              <a:rPr lang="fr-FR" b="1" dirty="0">
                <a:solidFill>
                  <a:srgbClr val="FF0000"/>
                </a:solidFill>
              </a:rPr>
              <a:t>3- The String Pool </a:t>
            </a:r>
            <a:r>
              <a:rPr lang="fr-FR" dirty="0"/>
              <a:t/>
            </a:r>
            <a:br>
              <a:rPr lang="fr-FR" dirty="0"/>
            </a:br>
            <a:r>
              <a:rPr lang="fr-FR" b="1" dirty="0">
                <a:solidFill>
                  <a:srgbClr val="FF0000"/>
                </a:solidFill>
              </a:rPr>
              <a:t> </a:t>
            </a:r>
            <a:r>
              <a:rPr lang="en-US" dirty="0"/>
              <a:t>Since strings are everywhere in Java, they use up a lot of memory. In some production applications, they can use up 25–40 percent of the memory in the entire program. Java realizes that many strings repeat in the program and solves this issue by reusing common ones. The </a:t>
            </a:r>
            <a:r>
              <a:rPr lang="en-US" i="1" dirty="0"/>
              <a:t>string pool</a:t>
            </a:r>
            <a:r>
              <a:rPr lang="en-US" dirty="0"/>
              <a:t>, also known as the intern pool, is a location in the Java virtual machine (JVM) that collects all these strings. </a:t>
            </a:r>
            <a:br>
              <a:rPr lang="en-US" dirty="0"/>
            </a:br>
            <a:r>
              <a:rPr lang="en-US" b="1" dirty="0">
                <a:solidFill>
                  <a:srgbClr val="0070C0"/>
                </a:solidFill>
              </a:rPr>
              <a:t>The string pool contains literal values that appear in your program. For example,</a:t>
            </a:r>
            <a:br>
              <a:rPr lang="en-US" b="1" dirty="0">
                <a:solidFill>
                  <a:srgbClr val="0070C0"/>
                </a:solidFill>
              </a:rPr>
            </a:br>
            <a:r>
              <a:rPr lang="en-US" b="1" dirty="0">
                <a:solidFill>
                  <a:srgbClr val="0070C0"/>
                </a:solidFill>
              </a:rPr>
              <a:t>“name” is a literal and therefore goes into the string pool. </a:t>
            </a:r>
          </a:p>
          <a:p>
            <a:r>
              <a:rPr lang="en-US" dirty="0" err="1"/>
              <a:t>myObject.toString</a:t>
            </a:r>
            <a:r>
              <a:rPr lang="en-US" dirty="0"/>
              <a:t>() is a string but not a literal, so it does not go into the string pool. Strings not in the string pool are garbage collected just like any other object </a:t>
            </a:r>
            <a:r>
              <a:rPr lang="fr-FR" dirty="0"/>
              <a:t/>
            </a:r>
            <a:br>
              <a:rPr lang="fr-FR" dirty="0"/>
            </a:br>
            <a:r>
              <a:rPr lang="fr-FR" b="1"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329897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3- The String Pool </a:t>
            </a:r>
            <a:r>
              <a:rPr lang="fr-FR" dirty="0"/>
              <a:t/>
            </a:r>
            <a:br>
              <a:rPr lang="fr-FR" dirty="0"/>
            </a:br>
            <a:r>
              <a:rPr lang="en-US" dirty="0"/>
              <a:t>Remember back when we said these two lines are subtly different?</a:t>
            </a:r>
            <a:br>
              <a:rPr lang="en-US" dirty="0"/>
            </a:br>
            <a:r>
              <a:rPr lang="en-US" b="1" dirty="0">
                <a:solidFill>
                  <a:srgbClr val="0070C0"/>
                </a:solidFill>
              </a:rPr>
              <a:t>String name = "Fluffy";</a:t>
            </a:r>
            <a:br>
              <a:rPr lang="en-US" b="1" dirty="0">
                <a:solidFill>
                  <a:srgbClr val="0070C0"/>
                </a:solidFill>
              </a:rPr>
            </a:br>
            <a:r>
              <a:rPr lang="en-US" b="1" dirty="0">
                <a:solidFill>
                  <a:srgbClr val="0070C0"/>
                </a:solidFill>
              </a:rPr>
              <a:t>String name = new String("Fluffy");</a:t>
            </a:r>
            <a:r>
              <a:rPr lang="en-US" dirty="0"/>
              <a:t/>
            </a:r>
            <a:br>
              <a:rPr lang="en-US" dirty="0"/>
            </a:br>
            <a:r>
              <a:rPr lang="en-US" dirty="0"/>
              <a:t>The former says to use the string pool normally. The second says “No, JVM. I really don’t want you to use the string pool. Please create a new object for me even though it is less efficient.” When you write programs, you wouldn’t want to do this. For the exam, you need to know that it is allowed.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791916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r>
              <a:rPr lang="en-US" dirty="0"/>
              <a:t>The String class has dozens of methods. Luckily, you need to know only a handful for the exam. The exam creators pick most of the methods developers use in the real world.</a:t>
            </a:r>
            <a:br>
              <a:rPr lang="en-US" dirty="0"/>
            </a:br>
            <a:r>
              <a:rPr lang="en-US" dirty="0"/>
              <a:t>For all these methods, you need to remember that a string is a sequence of characters and Java counts from 0 when indexed. Figure 3.1 shows how each character in the string "animals" is indexed.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7017460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2719425A-4733-4E42-BAF2-41D392E5B424}"/>
              </a:ext>
            </a:extLst>
          </p:cNvPr>
          <p:cNvPicPr>
            <a:picLocks noChangeAspect="1"/>
          </p:cNvPicPr>
          <p:nvPr/>
        </p:nvPicPr>
        <p:blipFill>
          <a:blip r:embed="rId2"/>
          <a:stretch>
            <a:fillRect/>
          </a:stretch>
        </p:blipFill>
        <p:spPr>
          <a:xfrm>
            <a:off x="2395536" y="3533115"/>
            <a:ext cx="7400925" cy="1704975"/>
          </a:xfrm>
          <a:prstGeom prst="rect">
            <a:avLst/>
          </a:prstGeom>
        </p:spPr>
      </p:pic>
    </p:spTree>
    <p:extLst>
      <p:ext uri="{BB962C8B-B14F-4D97-AF65-F5344CB8AC3E}">
        <p14:creationId xmlns:p14="http://schemas.microsoft.com/office/powerpoint/2010/main" val="2776548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2719425A-4733-4E42-BAF2-41D392E5B424}"/>
              </a:ext>
            </a:extLst>
          </p:cNvPr>
          <p:cNvPicPr>
            <a:picLocks noChangeAspect="1"/>
          </p:cNvPicPr>
          <p:nvPr/>
        </p:nvPicPr>
        <p:blipFill>
          <a:blip r:embed="rId2"/>
          <a:stretch>
            <a:fillRect/>
          </a:stretch>
        </p:blipFill>
        <p:spPr>
          <a:xfrm>
            <a:off x="2395536" y="3533115"/>
            <a:ext cx="7400925" cy="1704975"/>
          </a:xfrm>
          <a:prstGeom prst="rect">
            <a:avLst/>
          </a:prstGeom>
        </p:spPr>
      </p:pic>
    </p:spTree>
    <p:extLst>
      <p:ext uri="{BB962C8B-B14F-4D97-AF65-F5344CB8AC3E}">
        <p14:creationId xmlns:p14="http://schemas.microsoft.com/office/powerpoint/2010/main" val="11151111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17</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384BC599-3AED-4B16-AA2D-831BA001BBE4}"/>
              </a:ext>
            </a:extLst>
          </p:cNvPr>
          <p:cNvPicPr>
            <a:picLocks noChangeAspect="1"/>
          </p:cNvPicPr>
          <p:nvPr/>
        </p:nvPicPr>
        <p:blipFill>
          <a:blip r:embed="rId2"/>
          <a:stretch>
            <a:fillRect/>
          </a:stretch>
        </p:blipFill>
        <p:spPr>
          <a:xfrm>
            <a:off x="2269807" y="3155999"/>
            <a:ext cx="7286625" cy="2571750"/>
          </a:xfrm>
          <a:prstGeom prst="rect">
            <a:avLst/>
          </a:prstGeom>
        </p:spPr>
      </p:pic>
    </p:spTree>
    <p:extLst>
      <p:ext uri="{BB962C8B-B14F-4D97-AF65-F5344CB8AC3E}">
        <p14:creationId xmlns:p14="http://schemas.microsoft.com/office/powerpoint/2010/main" val="62802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18</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DE318AAD-7DB2-4071-94C2-F2EA2E9F5EA1}"/>
              </a:ext>
            </a:extLst>
          </p:cNvPr>
          <p:cNvPicPr>
            <a:picLocks noChangeAspect="1"/>
          </p:cNvPicPr>
          <p:nvPr/>
        </p:nvPicPr>
        <p:blipFill>
          <a:blip r:embed="rId2"/>
          <a:stretch>
            <a:fillRect/>
          </a:stretch>
        </p:blipFill>
        <p:spPr>
          <a:xfrm>
            <a:off x="2367621" y="3067364"/>
            <a:ext cx="7057733" cy="2808504"/>
          </a:xfrm>
          <a:prstGeom prst="rect">
            <a:avLst/>
          </a:prstGeom>
        </p:spPr>
      </p:pic>
    </p:spTree>
    <p:extLst>
      <p:ext uri="{BB962C8B-B14F-4D97-AF65-F5344CB8AC3E}">
        <p14:creationId xmlns:p14="http://schemas.microsoft.com/office/powerpoint/2010/main" val="2689745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19</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24784A82-1457-44E0-B6D4-D36D284DB630}"/>
              </a:ext>
            </a:extLst>
          </p:cNvPr>
          <p:cNvPicPr>
            <a:picLocks noChangeAspect="1"/>
          </p:cNvPicPr>
          <p:nvPr/>
        </p:nvPicPr>
        <p:blipFill>
          <a:blip r:embed="rId2"/>
          <a:stretch>
            <a:fillRect/>
          </a:stretch>
        </p:blipFill>
        <p:spPr>
          <a:xfrm>
            <a:off x="3065943" y="3032356"/>
            <a:ext cx="6060112" cy="3216044"/>
          </a:xfrm>
          <a:prstGeom prst="rect">
            <a:avLst/>
          </a:prstGeom>
        </p:spPr>
      </p:pic>
    </p:spTree>
    <p:extLst>
      <p:ext uri="{BB962C8B-B14F-4D97-AF65-F5344CB8AC3E}">
        <p14:creationId xmlns:p14="http://schemas.microsoft.com/office/powerpoint/2010/main" val="34015474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en-US" b="1" noProof="1"/>
              <a:t>Chapter</a:t>
            </a:r>
            <a:r>
              <a:rPr lang="fr-FR" b="1" dirty="0"/>
              <a:t> 3 : </a:t>
            </a:r>
            <a:r>
              <a:rPr lang="fr-FR" b="1" dirty="0" err="1"/>
              <a:t>Core</a:t>
            </a:r>
            <a:r>
              <a:rPr lang="fr-FR" b="1" dirty="0"/>
              <a:t> Java APIs</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en-US" b="1" dirty="0"/>
              <a:t>OCA EXAM OBJECTIVES COVERED IN THIS CHAPTER:</a:t>
            </a:r>
            <a:br>
              <a:rPr lang="en-US" b="1" dirty="0"/>
            </a:br>
            <a:r>
              <a:rPr lang="en-US" dirty="0"/>
              <a:t>✓ </a:t>
            </a:r>
            <a:r>
              <a:rPr lang="en-US" b="1" dirty="0"/>
              <a:t>Using Operators and Decision Constructs</a:t>
            </a:r>
            <a:br>
              <a:rPr lang="en-US" b="1" dirty="0"/>
            </a:br>
            <a:r>
              <a:rPr lang="en-US" dirty="0"/>
              <a:t>■ Test equality between Strings and other objects using == and</a:t>
            </a:r>
            <a:br>
              <a:rPr lang="en-US" dirty="0"/>
            </a:br>
            <a:r>
              <a:rPr lang="en-US" dirty="0"/>
              <a:t>equals()</a:t>
            </a:r>
            <a:br>
              <a:rPr lang="en-US" dirty="0"/>
            </a:br>
            <a:r>
              <a:rPr lang="en-US" dirty="0"/>
              <a:t>✓ </a:t>
            </a:r>
            <a:r>
              <a:rPr lang="en-US" b="1" dirty="0"/>
              <a:t>Creating and Using Arrays</a:t>
            </a:r>
            <a:br>
              <a:rPr lang="en-US" b="1" dirty="0"/>
            </a:br>
            <a:r>
              <a:rPr lang="en-US" dirty="0"/>
              <a:t>■ Declare, instantiate, initialize and use a one-dimensional</a:t>
            </a:r>
            <a:br>
              <a:rPr lang="en-US" dirty="0"/>
            </a:br>
            <a:r>
              <a:rPr lang="en-US" dirty="0"/>
              <a:t>array</a:t>
            </a:r>
            <a:br>
              <a:rPr lang="en-US" dirty="0"/>
            </a:br>
            <a:r>
              <a:rPr lang="en-US" dirty="0"/>
              <a:t>■ Declare, instantiate, initialize and use a multi-dimensional</a:t>
            </a:r>
            <a:br>
              <a:rPr lang="en-US" dirty="0"/>
            </a:br>
            <a:r>
              <a:rPr lang="en-US" dirty="0"/>
              <a:t>array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538462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20</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D17EB8A4-F6BD-4E25-A7C4-918DC8940EFA}"/>
              </a:ext>
            </a:extLst>
          </p:cNvPr>
          <p:cNvPicPr>
            <a:picLocks noChangeAspect="1"/>
          </p:cNvPicPr>
          <p:nvPr/>
        </p:nvPicPr>
        <p:blipFill>
          <a:blip r:embed="rId2"/>
          <a:stretch>
            <a:fillRect/>
          </a:stretch>
        </p:blipFill>
        <p:spPr>
          <a:xfrm>
            <a:off x="3334151" y="2921942"/>
            <a:ext cx="5523695" cy="3047058"/>
          </a:xfrm>
          <a:prstGeom prst="rect">
            <a:avLst/>
          </a:prstGeom>
        </p:spPr>
      </p:pic>
    </p:spTree>
    <p:extLst>
      <p:ext uri="{BB962C8B-B14F-4D97-AF65-F5344CB8AC3E}">
        <p14:creationId xmlns:p14="http://schemas.microsoft.com/office/powerpoint/2010/main" val="927248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21</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0F82E260-01EB-457F-8301-A2E8A56547B7}"/>
              </a:ext>
            </a:extLst>
          </p:cNvPr>
          <p:cNvPicPr>
            <a:picLocks noChangeAspect="1"/>
          </p:cNvPicPr>
          <p:nvPr/>
        </p:nvPicPr>
        <p:blipFill>
          <a:blip r:embed="rId2"/>
          <a:stretch>
            <a:fillRect/>
          </a:stretch>
        </p:blipFill>
        <p:spPr>
          <a:xfrm>
            <a:off x="2236470" y="3008843"/>
            <a:ext cx="7353300" cy="2867025"/>
          </a:xfrm>
          <a:prstGeom prst="rect">
            <a:avLst/>
          </a:prstGeom>
        </p:spPr>
      </p:pic>
    </p:spTree>
    <p:extLst>
      <p:ext uri="{BB962C8B-B14F-4D97-AF65-F5344CB8AC3E}">
        <p14:creationId xmlns:p14="http://schemas.microsoft.com/office/powerpoint/2010/main" val="21285967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22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0A1EEC65-DFCD-496B-B16A-DA87B8464F9D}"/>
              </a:ext>
            </a:extLst>
          </p:cNvPr>
          <p:cNvPicPr>
            <a:picLocks noChangeAspect="1"/>
          </p:cNvPicPr>
          <p:nvPr/>
        </p:nvPicPr>
        <p:blipFill>
          <a:blip r:embed="rId2"/>
          <a:stretch>
            <a:fillRect/>
          </a:stretch>
        </p:blipFill>
        <p:spPr>
          <a:xfrm>
            <a:off x="5535235" y="2655350"/>
            <a:ext cx="5915867" cy="3220518"/>
          </a:xfrm>
          <a:prstGeom prst="rect">
            <a:avLst/>
          </a:prstGeom>
        </p:spPr>
      </p:pic>
    </p:spTree>
    <p:extLst>
      <p:ext uri="{BB962C8B-B14F-4D97-AF65-F5344CB8AC3E}">
        <p14:creationId xmlns:p14="http://schemas.microsoft.com/office/powerpoint/2010/main" val="9569023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23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473C17E7-5EB5-4575-BECB-42AC9292AAC1}"/>
              </a:ext>
            </a:extLst>
          </p:cNvPr>
          <p:cNvPicPr>
            <a:picLocks noChangeAspect="1"/>
          </p:cNvPicPr>
          <p:nvPr/>
        </p:nvPicPr>
        <p:blipFill>
          <a:blip r:embed="rId2"/>
          <a:stretch>
            <a:fillRect/>
          </a:stretch>
        </p:blipFill>
        <p:spPr>
          <a:xfrm>
            <a:off x="2703714" y="3140104"/>
            <a:ext cx="5897587" cy="2782330"/>
          </a:xfrm>
          <a:prstGeom prst="rect">
            <a:avLst/>
          </a:prstGeom>
        </p:spPr>
      </p:pic>
    </p:spTree>
    <p:extLst>
      <p:ext uri="{BB962C8B-B14F-4D97-AF65-F5344CB8AC3E}">
        <p14:creationId xmlns:p14="http://schemas.microsoft.com/office/powerpoint/2010/main" val="33548697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24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F9C6AF42-696E-4FCE-B759-D84C604F634B}"/>
              </a:ext>
            </a:extLst>
          </p:cNvPr>
          <p:cNvPicPr>
            <a:picLocks noChangeAspect="1"/>
          </p:cNvPicPr>
          <p:nvPr/>
        </p:nvPicPr>
        <p:blipFill>
          <a:blip r:embed="rId2"/>
          <a:stretch>
            <a:fillRect/>
          </a:stretch>
        </p:blipFill>
        <p:spPr>
          <a:xfrm>
            <a:off x="2145397" y="2996541"/>
            <a:ext cx="7561311" cy="2726187"/>
          </a:xfrm>
          <a:prstGeom prst="rect">
            <a:avLst/>
          </a:prstGeom>
        </p:spPr>
      </p:pic>
    </p:spTree>
    <p:extLst>
      <p:ext uri="{BB962C8B-B14F-4D97-AF65-F5344CB8AC3E}">
        <p14:creationId xmlns:p14="http://schemas.microsoft.com/office/powerpoint/2010/main" val="2949024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25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536CFB19-AF54-4500-BFC3-097C373C4052}"/>
              </a:ext>
            </a:extLst>
          </p:cNvPr>
          <p:cNvPicPr>
            <a:picLocks noChangeAspect="1"/>
          </p:cNvPicPr>
          <p:nvPr/>
        </p:nvPicPr>
        <p:blipFill>
          <a:blip r:embed="rId2"/>
          <a:stretch>
            <a:fillRect/>
          </a:stretch>
        </p:blipFill>
        <p:spPr>
          <a:xfrm>
            <a:off x="2765851" y="3022375"/>
            <a:ext cx="5702899" cy="2946625"/>
          </a:xfrm>
          <a:prstGeom prst="rect">
            <a:avLst/>
          </a:prstGeom>
        </p:spPr>
      </p:pic>
    </p:spTree>
    <p:extLst>
      <p:ext uri="{BB962C8B-B14F-4D97-AF65-F5344CB8AC3E}">
        <p14:creationId xmlns:p14="http://schemas.microsoft.com/office/powerpoint/2010/main" val="2291731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 Important String Methods</a:t>
            </a:r>
            <a:r>
              <a:rPr lang="fr-FR"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26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7B666AE4-A1D4-4C20-BD88-3C80244753DD}"/>
              </a:ext>
            </a:extLst>
          </p:cNvPr>
          <p:cNvPicPr>
            <a:picLocks noChangeAspect="1"/>
          </p:cNvPicPr>
          <p:nvPr/>
        </p:nvPicPr>
        <p:blipFill>
          <a:blip r:embed="rId2"/>
          <a:stretch>
            <a:fillRect/>
          </a:stretch>
        </p:blipFill>
        <p:spPr>
          <a:xfrm>
            <a:off x="2745396" y="3020054"/>
            <a:ext cx="6370468" cy="2902380"/>
          </a:xfrm>
          <a:prstGeom prst="rect">
            <a:avLst/>
          </a:prstGeom>
        </p:spPr>
      </p:pic>
    </p:spTree>
    <p:extLst>
      <p:ext uri="{BB962C8B-B14F-4D97-AF65-F5344CB8AC3E}">
        <p14:creationId xmlns:p14="http://schemas.microsoft.com/office/powerpoint/2010/main" val="42220496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5- Method </a:t>
            </a:r>
            <a:r>
              <a:rPr lang="fr-FR" b="1" dirty="0" err="1">
                <a:solidFill>
                  <a:srgbClr val="FF0000"/>
                </a:solidFill>
              </a:rPr>
              <a:t>Chaining</a:t>
            </a:r>
            <a:r>
              <a:rPr lang="fr-FR" dirty="0">
                <a:solidFill>
                  <a:srgbClr val="FF0000"/>
                </a:solidFill>
              </a:rPr>
              <a:t> </a:t>
            </a:r>
            <a:r>
              <a:rPr lang="fr-FR" dirty="0"/>
              <a:t/>
            </a:r>
            <a:br>
              <a:rPr lang="fr-FR" dirty="0"/>
            </a:br>
            <a:r>
              <a:rPr lang="en-US" dirty="0"/>
              <a:t>It is common to call multiple methods on the same String, as shown here:</a:t>
            </a:r>
            <a:br>
              <a:rPr lang="en-US" dirty="0"/>
            </a:br>
            <a:r>
              <a:rPr lang="en-US" dirty="0"/>
              <a:t>String start = "</a:t>
            </a:r>
            <a:r>
              <a:rPr lang="en-US" dirty="0" err="1"/>
              <a:t>AniMaL</a:t>
            </a:r>
            <a:r>
              <a:rPr lang="en-US" dirty="0"/>
              <a:t> ";</a:t>
            </a:r>
            <a:br>
              <a:rPr lang="en-US" dirty="0"/>
            </a:br>
            <a:r>
              <a:rPr lang="en-US" dirty="0"/>
              <a:t>String trimmed = </a:t>
            </a:r>
            <a:r>
              <a:rPr lang="en-US" dirty="0" err="1"/>
              <a:t>start.trim</a:t>
            </a:r>
            <a:r>
              <a:rPr lang="en-US" dirty="0"/>
              <a:t>(); // "</a:t>
            </a:r>
            <a:r>
              <a:rPr lang="en-US" dirty="0" err="1"/>
              <a:t>AniMaL</a:t>
            </a:r>
            <a:r>
              <a:rPr lang="en-US" dirty="0"/>
              <a:t>" </a:t>
            </a:r>
            <a:br>
              <a:rPr lang="en-US" dirty="0"/>
            </a:br>
            <a:r>
              <a:rPr lang="fr-FR" dirty="0"/>
              <a:t>String </a:t>
            </a:r>
            <a:r>
              <a:rPr lang="fr-FR" dirty="0" err="1"/>
              <a:t>lowercase</a:t>
            </a:r>
            <a:r>
              <a:rPr lang="fr-FR" dirty="0"/>
              <a:t> = </a:t>
            </a:r>
            <a:r>
              <a:rPr lang="fr-FR" dirty="0" err="1"/>
              <a:t>trimmed.toLowerCase</a:t>
            </a:r>
            <a:r>
              <a:rPr lang="fr-FR" dirty="0"/>
              <a:t>(); // "animal"</a:t>
            </a:r>
            <a:br>
              <a:rPr lang="fr-FR" dirty="0"/>
            </a:br>
            <a:r>
              <a:rPr lang="fr-FR" dirty="0"/>
              <a:t>String </a:t>
            </a:r>
            <a:r>
              <a:rPr lang="fr-FR" dirty="0" err="1"/>
              <a:t>result</a:t>
            </a:r>
            <a:r>
              <a:rPr lang="fr-FR" dirty="0"/>
              <a:t> = </a:t>
            </a:r>
            <a:r>
              <a:rPr lang="fr-FR" dirty="0" err="1" smtClean="0"/>
              <a:t>lowercase.replace</a:t>
            </a:r>
            <a:r>
              <a:rPr lang="fr-FR"/>
              <a:t>(''an'', '</a:t>
            </a:r>
            <a:r>
              <a:rPr lang="fr-FR" smtClean="0"/>
              <a:t>'An</a:t>
            </a:r>
            <a:r>
              <a:rPr lang="fr-FR"/>
              <a:t>''); </a:t>
            </a:r>
            <a:r>
              <a:rPr lang="fr-FR" dirty="0"/>
              <a:t>// "Animal"</a:t>
            </a:r>
            <a:br>
              <a:rPr lang="fr-FR" dirty="0"/>
            </a:br>
            <a:r>
              <a:rPr lang="fr-FR" dirty="0" err="1"/>
              <a:t>System.out.println</a:t>
            </a:r>
            <a:r>
              <a:rPr lang="fr-FR" dirty="0"/>
              <a:t>(</a:t>
            </a:r>
            <a:r>
              <a:rPr lang="fr-FR" dirty="0" err="1"/>
              <a:t>result</a:t>
            </a:r>
            <a:r>
              <a:rPr lang="fr-FR" dirty="0"/>
              <a:t>); </a:t>
            </a: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27</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19796555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b="1" dirty="0">
                <a:solidFill>
                  <a:srgbClr val="FF0000"/>
                </a:solidFill>
              </a:rPr>
              <a:t>5- Method </a:t>
            </a:r>
            <a:r>
              <a:rPr lang="fr-FR" b="1" dirty="0" err="1">
                <a:solidFill>
                  <a:srgbClr val="FF0000"/>
                </a:solidFill>
              </a:rPr>
              <a:t>Chaining</a:t>
            </a:r>
            <a:r>
              <a:rPr lang="fr-FR" dirty="0">
                <a:solidFill>
                  <a:srgbClr val="FF0000"/>
                </a:solidFill>
              </a:rPr>
              <a:t> </a:t>
            </a:r>
            <a:r>
              <a:rPr lang="fr-FR" dirty="0"/>
              <a:t/>
            </a:r>
            <a:br>
              <a:rPr lang="fr-FR" dirty="0"/>
            </a:br>
            <a:r>
              <a:rPr lang="en-US" dirty="0"/>
              <a:t>This is just a series of String methods. Each time one is called, the returned value is put in a new variable. There are four String values along the way, and Animal is output. However, on the exam there is a tendency to cram as much code as possible into a small space. You’ll see code using a technique called method chaining. Here’s an example:</a:t>
            </a:r>
            <a:br>
              <a:rPr lang="en-US" dirty="0"/>
            </a:br>
            <a:r>
              <a:rPr lang="en-US" b="1" dirty="0">
                <a:solidFill>
                  <a:srgbClr val="0070C0"/>
                </a:solidFill>
              </a:rPr>
              <a:t>String result = "</a:t>
            </a:r>
            <a:r>
              <a:rPr lang="en-US" b="1" dirty="0" err="1">
                <a:solidFill>
                  <a:srgbClr val="0070C0"/>
                </a:solidFill>
              </a:rPr>
              <a:t>AniMaL</a:t>
            </a:r>
            <a:r>
              <a:rPr lang="en-US" b="1" dirty="0">
                <a:solidFill>
                  <a:srgbClr val="0070C0"/>
                </a:solidFill>
              </a:rPr>
              <a:t> ".trim().</a:t>
            </a:r>
            <a:r>
              <a:rPr lang="en-US" b="1" dirty="0" err="1">
                <a:solidFill>
                  <a:srgbClr val="0070C0"/>
                </a:solidFill>
              </a:rPr>
              <a:t>toLowerCase</a:t>
            </a:r>
            <a:r>
              <a:rPr lang="en-US" b="1" dirty="0">
                <a:solidFill>
                  <a:srgbClr val="0070C0"/>
                </a:solidFill>
              </a:rPr>
              <a:t>().replace</a:t>
            </a:r>
            <a:r>
              <a:rPr lang="en-US" b="1" dirty="0" smtClean="0">
                <a:solidFill>
                  <a:srgbClr val="0070C0"/>
                </a:solidFill>
              </a:rPr>
              <a:t>(‘’an‘’, ‘’An‘’);</a:t>
            </a:r>
            <a:r>
              <a:rPr lang="en-US" b="1" dirty="0">
                <a:solidFill>
                  <a:srgbClr val="0070C0"/>
                </a:solidFill>
              </a:rPr>
              <a:t/>
            </a:r>
            <a:br>
              <a:rPr lang="en-US" b="1" dirty="0">
                <a:solidFill>
                  <a:srgbClr val="0070C0"/>
                </a:solidFill>
              </a:rPr>
            </a:br>
            <a:r>
              <a:rPr lang="en-US" b="1" dirty="0" err="1">
                <a:solidFill>
                  <a:srgbClr val="0070C0"/>
                </a:solidFill>
              </a:rPr>
              <a:t>System.out.println</a:t>
            </a:r>
            <a:r>
              <a:rPr lang="en-US" b="1" dirty="0">
                <a:solidFill>
                  <a:srgbClr val="0070C0"/>
                </a:solidFill>
              </a:rPr>
              <a:t>(result); </a:t>
            </a: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28</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4163545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10000"/>
          </a:bodyPr>
          <a:lstStyle/>
          <a:p>
            <a:r>
              <a:rPr lang="fr-FR" b="1" dirty="0">
                <a:solidFill>
                  <a:srgbClr val="FF0000"/>
                </a:solidFill>
              </a:rPr>
              <a:t>5- Method </a:t>
            </a:r>
            <a:r>
              <a:rPr lang="fr-FR" b="1" dirty="0" err="1">
                <a:solidFill>
                  <a:srgbClr val="FF0000"/>
                </a:solidFill>
              </a:rPr>
              <a:t>Chaining</a:t>
            </a:r>
            <a:r>
              <a:rPr lang="fr-FR" dirty="0">
                <a:solidFill>
                  <a:srgbClr val="FF0000"/>
                </a:solidFill>
              </a:rPr>
              <a:t> </a:t>
            </a:r>
            <a:r>
              <a:rPr lang="fr-FR" dirty="0"/>
              <a:t/>
            </a:r>
            <a:br>
              <a:rPr lang="fr-FR" dirty="0"/>
            </a:br>
            <a:r>
              <a:rPr lang="en-US" dirty="0"/>
              <a:t>This code is equivalent to the previous example. It also creates four String objects and</a:t>
            </a:r>
            <a:br>
              <a:rPr lang="en-US" dirty="0"/>
            </a:br>
            <a:r>
              <a:rPr lang="en-US" dirty="0"/>
              <a:t>outputs Animal. To read code that uses method chaining, start at the left and evaluate the</a:t>
            </a:r>
            <a:br>
              <a:rPr lang="en-US" dirty="0"/>
            </a:br>
            <a:r>
              <a:rPr lang="en-US" dirty="0"/>
              <a:t>first method. Then call the next method on the returned value of the first method. Keep</a:t>
            </a:r>
            <a:br>
              <a:rPr lang="en-US" dirty="0"/>
            </a:br>
            <a:r>
              <a:rPr lang="en-US" dirty="0"/>
              <a:t>going until you get to the semicolon.</a:t>
            </a:r>
            <a:br>
              <a:rPr lang="en-US" dirty="0"/>
            </a:br>
            <a:r>
              <a:rPr lang="en-US" dirty="0"/>
              <a:t>Remember that String is immutable. What do you think the result of this code is?</a:t>
            </a:r>
            <a:br>
              <a:rPr lang="en-US" dirty="0"/>
            </a:br>
            <a:r>
              <a:rPr lang="en-US" b="1" dirty="0">
                <a:solidFill>
                  <a:srgbClr val="0070C0"/>
                </a:solidFill>
              </a:rPr>
              <a:t>5: String a = "</a:t>
            </a:r>
            <a:r>
              <a:rPr lang="en-US" b="1" dirty="0" err="1">
                <a:solidFill>
                  <a:srgbClr val="0070C0"/>
                </a:solidFill>
              </a:rPr>
              <a:t>abc</a:t>
            </a:r>
            <a:r>
              <a:rPr lang="en-US" b="1" dirty="0">
                <a:solidFill>
                  <a:srgbClr val="0070C0"/>
                </a:solidFill>
              </a:rPr>
              <a:t>";</a:t>
            </a:r>
            <a:br>
              <a:rPr lang="en-US" b="1" dirty="0">
                <a:solidFill>
                  <a:srgbClr val="0070C0"/>
                </a:solidFill>
              </a:rPr>
            </a:br>
            <a:r>
              <a:rPr lang="en-US" b="1" dirty="0">
                <a:solidFill>
                  <a:srgbClr val="0070C0"/>
                </a:solidFill>
              </a:rPr>
              <a:t>6: String b = </a:t>
            </a:r>
            <a:r>
              <a:rPr lang="en-US" b="1" dirty="0" err="1">
                <a:solidFill>
                  <a:srgbClr val="0070C0"/>
                </a:solidFill>
              </a:rPr>
              <a:t>a.toUpperCase</a:t>
            </a:r>
            <a:r>
              <a:rPr lang="en-US" b="1" dirty="0">
                <a:solidFill>
                  <a:srgbClr val="0070C0"/>
                </a:solidFill>
              </a:rPr>
              <a:t>();</a:t>
            </a:r>
            <a:br>
              <a:rPr lang="en-US" b="1" dirty="0">
                <a:solidFill>
                  <a:srgbClr val="0070C0"/>
                </a:solidFill>
              </a:rPr>
            </a:br>
            <a:r>
              <a:rPr lang="en-US" b="1" dirty="0">
                <a:solidFill>
                  <a:srgbClr val="0070C0"/>
                </a:solidFill>
              </a:rPr>
              <a:t>7: b = </a:t>
            </a:r>
            <a:r>
              <a:rPr lang="en-US" b="1" dirty="0" err="1">
                <a:solidFill>
                  <a:srgbClr val="0070C0"/>
                </a:solidFill>
              </a:rPr>
              <a:t>b.replace</a:t>
            </a:r>
            <a:r>
              <a:rPr lang="en-US" b="1" dirty="0">
                <a:solidFill>
                  <a:srgbClr val="0070C0"/>
                </a:solidFill>
              </a:rPr>
              <a:t>("B", "2").replace('C', '3');</a:t>
            </a:r>
            <a:br>
              <a:rPr lang="en-US" b="1" dirty="0">
                <a:solidFill>
                  <a:srgbClr val="0070C0"/>
                </a:solidFill>
              </a:rPr>
            </a:br>
            <a:r>
              <a:rPr lang="en-US" b="1" dirty="0">
                <a:solidFill>
                  <a:srgbClr val="0070C0"/>
                </a:solidFill>
              </a:rPr>
              <a:t>8: </a:t>
            </a:r>
            <a:r>
              <a:rPr lang="en-US" b="1" dirty="0" err="1">
                <a:solidFill>
                  <a:srgbClr val="0070C0"/>
                </a:solidFill>
              </a:rPr>
              <a:t>System.out.println</a:t>
            </a:r>
            <a:r>
              <a:rPr lang="en-US" b="1" dirty="0">
                <a:solidFill>
                  <a:srgbClr val="0070C0"/>
                </a:solidFill>
              </a:rPr>
              <a:t>("a=" + a);</a:t>
            </a:r>
            <a:br>
              <a:rPr lang="en-US" b="1" dirty="0">
                <a:solidFill>
                  <a:srgbClr val="0070C0"/>
                </a:solidFill>
              </a:rPr>
            </a:br>
            <a:r>
              <a:rPr lang="en-US" b="1" dirty="0">
                <a:solidFill>
                  <a:srgbClr val="0070C0"/>
                </a:solidFill>
              </a:rPr>
              <a:t>9: </a:t>
            </a:r>
            <a:r>
              <a:rPr lang="en-US" b="1" dirty="0" err="1">
                <a:solidFill>
                  <a:srgbClr val="0070C0"/>
                </a:solidFill>
              </a:rPr>
              <a:t>System.out.println</a:t>
            </a:r>
            <a:r>
              <a:rPr lang="en-US" b="1" dirty="0">
                <a:solidFill>
                  <a:srgbClr val="0070C0"/>
                </a:solidFill>
              </a:rPr>
              <a:t>("b=" + b);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29</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75168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en-US" b="1" noProof="1"/>
              <a:t>Chapter</a:t>
            </a:r>
            <a:r>
              <a:rPr lang="fr-FR" b="1" dirty="0"/>
              <a:t> 3 : </a:t>
            </a:r>
            <a:r>
              <a:rPr lang="fr-FR" b="1" dirty="0" err="1"/>
              <a:t>Core</a:t>
            </a:r>
            <a:r>
              <a:rPr lang="fr-FR" b="1" dirty="0"/>
              <a:t> Java APIs</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lnSpcReduction="20000"/>
          </a:bodyPr>
          <a:lstStyle/>
          <a:p>
            <a:r>
              <a:rPr lang="en-US" b="1" dirty="0"/>
              <a:t>OCA EXAM OBJECTIVES COVERED IN THIS CHAPTER:</a:t>
            </a:r>
            <a:br>
              <a:rPr lang="en-US" b="1" dirty="0"/>
            </a:br>
            <a:r>
              <a:rPr lang="fr-FR" b="1" dirty="0" err="1"/>
              <a:t>Working</a:t>
            </a:r>
            <a:r>
              <a:rPr lang="fr-FR" b="1" dirty="0"/>
              <a:t> </a:t>
            </a:r>
            <a:r>
              <a:rPr lang="fr-FR" b="1" dirty="0" err="1"/>
              <a:t>with</a:t>
            </a:r>
            <a:r>
              <a:rPr lang="fr-FR" b="1" dirty="0"/>
              <a:t> </a:t>
            </a:r>
            <a:r>
              <a:rPr lang="fr-FR" b="1" dirty="0" err="1"/>
              <a:t>Selected</a:t>
            </a:r>
            <a:r>
              <a:rPr lang="fr-FR" b="1" dirty="0"/>
              <a:t> classes </a:t>
            </a:r>
            <a:r>
              <a:rPr lang="fr-FR" b="1" dirty="0" err="1"/>
              <a:t>from</a:t>
            </a:r>
            <a:r>
              <a:rPr lang="fr-FR" b="1" dirty="0"/>
              <a:t> the Java API</a:t>
            </a:r>
            <a:br>
              <a:rPr lang="fr-FR" b="1" dirty="0"/>
            </a:br>
            <a:r>
              <a:rPr lang="fr-FR" dirty="0"/>
              <a:t>■ </a:t>
            </a:r>
            <a:r>
              <a:rPr lang="fr-FR" dirty="0" err="1"/>
              <a:t>Creating</a:t>
            </a:r>
            <a:r>
              <a:rPr lang="fr-FR" dirty="0"/>
              <a:t> and </a:t>
            </a:r>
            <a:r>
              <a:rPr lang="fr-FR" dirty="0" err="1"/>
              <a:t>manipulating</a:t>
            </a:r>
            <a:r>
              <a:rPr lang="fr-FR" dirty="0"/>
              <a:t> Strings</a:t>
            </a:r>
            <a:br>
              <a:rPr lang="fr-FR" dirty="0"/>
            </a:br>
            <a:r>
              <a:rPr lang="fr-FR" dirty="0"/>
              <a:t>■ </a:t>
            </a:r>
            <a:r>
              <a:rPr lang="fr-FR" dirty="0" err="1"/>
              <a:t>Manipulate</a:t>
            </a:r>
            <a:r>
              <a:rPr lang="fr-FR" dirty="0"/>
              <a:t> data </a:t>
            </a:r>
            <a:r>
              <a:rPr lang="fr-FR" dirty="0" err="1"/>
              <a:t>using</a:t>
            </a:r>
            <a:r>
              <a:rPr lang="fr-FR" dirty="0"/>
              <a:t> the </a:t>
            </a:r>
            <a:r>
              <a:rPr lang="fr-FR" dirty="0" err="1"/>
              <a:t>StringBuilder</a:t>
            </a:r>
            <a:r>
              <a:rPr lang="fr-FR" dirty="0"/>
              <a:t> class and </a:t>
            </a:r>
            <a:r>
              <a:rPr lang="fr-FR" dirty="0" err="1"/>
              <a:t>its</a:t>
            </a:r>
            <a:r>
              <a:rPr lang="fr-FR" dirty="0"/>
              <a:t> </a:t>
            </a:r>
            <a:r>
              <a:rPr lang="fr-FR" dirty="0" err="1"/>
              <a:t>methods</a:t>
            </a:r>
            <a:r>
              <a:rPr lang="fr-FR" dirty="0"/>
              <a:t/>
            </a:r>
            <a:br>
              <a:rPr lang="fr-FR" dirty="0"/>
            </a:br>
            <a:r>
              <a:rPr lang="fr-FR" dirty="0"/>
              <a:t>■ </a:t>
            </a:r>
            <a:r>
              <a:rPr lang="fr-FR" dirty="0" err="1"/>
              <a:t>Declare</a:t>
            </a:r>
            <a:r>
              <a:rPr lang="fr-FR" dirty="0"/>
              <a:t> and use an </a:t>
            </a:r>
            <a:r>
              <a:rPr lang="fr-FR" dirty="0" err="1"/>
              <a:t>ArrayList</a:t>
            </a:r>
            <a:r>
              <a:rPr lang="fr-FR" dirty="0"/>
              <a:t> of a </a:t>
            </a:r>
            <a:r>
              <a:rPr lang="fr-FR" dirty="0" err="1"/>
              <a:t>given</a:t>
            </a:r>
            <a:r>
              <a:rPr lang="fr-FR" dirty="0"/>
              <a:t> type</a:t>
            </a:r>
            <a:br>
              <a:rPr lang="fr-FR" dirty="0"/>
            </a:br>
            <a:r>
              <a:rPr lang="fr-FR" dirty="0"/>
              <a:t>■ </a:t>
            </a:r>
            <a:r>
              <a:rPr lang="fr-FR" dirty="0" err="1"/>
              <a:t>Create</a:t>
            </a:r>
            <a:r>
              <a:rPr lang="fr-FR" dirty="0"/>
              <a:t> and </a:t>
            </a:r>
            <a:r>
              <a:rPr lang="fr-FR" dirty="0" err="1"/>
              <a:t>manipulate</a:t>
            </a:r>
            <a:r>
              <a:rPr lang="fr-FR" dirty="0"/>
              <a:t> </a:t>
            </a:r>
            <a:r>
              <a:rPr lang="fr-FR" dirty="0" err="1"/>
              <a:t>calendar</a:t>
            </a:r>
            <a:r>
              <a:rPr lang="fr-FR" dirty="0"/>
              <a:t> data </a:t>
            </a:r>
            <a:r>
              <a:rPr lang="fr-FR" dirty="0" err="1"/>
              <a:t>using</a:t>
            </a:r>
            <a:r>
              <a:rPr lang="fr-FR" dirty="0"/>
              <a:t> classes </a:t>
            </a:r>
            <a:r>
              <a:rPr lang="fr-FR" dirty="0" err="1"/>
              <a:t>from</a:t>
            </a:r>
            <a:r>
              <a:rPr lang="fr-FR" dirty="0"/>
              <a:t> java.</a:t>
            </a:r>
            <a:br>
              <a:rPr lang="fr-FR" dirty="0"/>
            </a:br>
            <a:r>
              <a:rPr lang="fr-FR" dirty="0" err="1"/>
              <a:t>time.LocalDateTime</a:t>
            </a:r>
            <a:r>
              <a:rPr lang="fr-FR" dirty="0"/>
              <a:t>, </a:t>
            </a:r>
            <a:r>
              <a:rPr lang="fr-FR" dirty="0" err="1"/>
              <a:t>java.time.LocalDate</a:t>
            </a:r>
            <a:r>
              <a:rPr lang="fr-FR" dirty="0"/>
              <a:t>, </a:t>
            </a:r>
            <a:r>
              <a:rPr lang="fr-FR" dirty="0" err="1"/>
              <a:t>java.time.LocalTime</a:t>
            </a:r>
            <a:r>
              <a:rPr lang="fr-FR" dirty="0"/>
              <a:t>, </a:t>
            </a:r>
            <a:r>
              <a:rPr lang="fr-FR" dirty="0" err="1"/>
              <a:t>java.time.format.DateTimeFormatter</a:t>
            </a:r>
            <a:r>
              <a:rPr lang="fr-FR" dirty="0"/>
              <a:t>, </a:t>
            </a:r>
            <a:r>
              <a:rPr lang="fr-FR" dirty="0" err="1"/>
              <a:t>java.time.Period</a:t>
            </a:r>
            <a:r>
              <a:rPr lang="fr-FR" dirty="0"/>
              <a:t/>
            </a:r>
            <a:br>
              <a:rPr lang="fr-FR" dirty="0"/>
            </a:br>
            <a:r>
              <a:rPr lang="fr-FR" dirty="0"/>
              <a:t>✓ </a:t>
            </a:r>
            <a:r>
              <a:rPr lang="fr-FR" b="1" dirty="0" err="1"/>
              <a:t>Working</a:t>
            </a:r>
            <a:r>
              <a:rPr lang="fr-FR" b="1" dirty="0"/>
              <a:t> </a:t>
            </a:r>
            <a:r>
              <a:rPr lang="fr-FR" b="1" dirty="0" err="1"/>
              <a:t>with</a:t>
            </a:r>
            <a:r>
              <a:rPr lang="fr-FR" b="1" dirty="0"/>
              <a:t> Java Data Types</a:t>
            </a:r>
            <a:br>
              <a:rPr lang="fr-FR" b="1" dirty="0"/>
            </a:br>
            <a:r>
              <a:rPr lang="fr-FR" dirty="0"/>
              <a:t>■ </a:t>
            </a:r>
            <a:r>
              <a:rPr lang="fr-FR" dirty="0" err="1"/>
              <a:t>Develop</a:t>
            </a:r>
            <a:r>
              <a:rPr lang="fr-FR" dirty="0"/>
              <a:t> code </a:t>
            </a:r>
            <a:r>
              <a:rPr lang="fr-FR" dirty="0" err="1"/>
              <a:t>that</a:t>
            </a:r>
            <a:r>
              <a:rPr lang="fr-FR" dirty="0"/>
              <a:t> uses </a:t>
            </a:r>
            <a:r>
              <a:rPr lang="fr-FR" dirty="0" err="1"/>
              <a:t>wrapper</a:t>
            </a:r>
            <a:r>
              <a:rPr lang="fr-FR" dirty="0"/>
              <a:t> classes </a:t>
            </a:r>
            <a:r>
              <a:rPr lang="fr-FR" dirty="0" err="1"/>
              <a:t>such</a:t>
            </a:r>
            <a:r>
              <a:rPr lang="fr-FR" dirty="0"/>
              <a:t> as Boolean,</a:t>
            </a:r>
            <a:br>
              <a:rPr lang="fr-FR" dirty="0"/>
            </a:br>
            <a:r>
              <a:rPr lang="fr-FR" dirty="0"/>
              <a:t>Double, and Integer. </a:t>
            </a: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1954196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77500" lnSpcReduction="20000"/>
          </a:bodyPr>
          <a:lstStyle/>
          <a:p>
            <a:r>
              <a:rPr lang="en-US" dirty="0"/>
              <a:t>A small program can create a lot of String objects very quickly. For example, how many</a:t>
            </a:r>
            <a:br>
              <a:rPr lang="en-US" dirty="0"/>
            </a:br>
            <a:r>
              <a:rPr lang="en-US" dirty="0"/>
              <a:t>do you think this piece of code creates?</a:t>
            </a:r>
            <a:br>
              <a:rPr lang="en-US" dirty="0"/>
            </a:br>
            <a:r>
              <a:rPr lang="en-US" b="1" dirty="0">
                <a:solidFill>
                  <a:srgbClr val="0070C0"/>
                </a:solidFill>
              </a:rPr>
              <a:t>10: String alpha = "";</a:t>
            </a:r>
            <a:br>
              <a:rPr lang="en-US" b="1" dirty="0">
                <a:solidFill>
                  <a:srgbClr val="0070C0"/>
                </a:solidFill>
              </a:rPr>
            </a:br>
            <a:r>
              <a:rPr lang="en-US" b="1" dirty="0">
                <a:solidFill>
                  <a:srgbClr val="0070C0"/>
                </a:solidFill>
              </a:rPr>
              <a:t>11: for(char current = 'a'; current &lt;= 'z'; current++)</a:t>
            </a:r>
            <a:br>
              <a:rPr lang="en-US" b="1" dirty="0">
                <a:solidFill>
                  <a:srgbClr val="0070C0"/>
                </a:solidFill>
              </a:rPr>
            </a:br>
            <a:r>
              <a:rPr lang="en-US" b="1" dirty="0">
                <a:solidFill>
                  <a:srgbClr val="0070C0"/>
                </a:solidFill>
              </a:rPr>
              <a:t>12: alpha += current;</a:t>
            </a:r>
            <a:br>
              <a:rPr lang="en-US" b="1" dirty="0">
                <a:solidFill>
                  <a:srgbClr val="0070C0"/>
                </a:solidFill>
              </a:rPr>
            </a:br>
            <a:r>
              <a:rPr lang="en-US" b="1" dirty="0">
                <a:solidFill>
                  <a:srgbClr val="0070C0"/>
                </a:solidFill>
              </a:rPr>
              <a:t>13: </a:t>
            </a:r>
            <a:r>
              <a:rPr lang="en-US" b="1" dirty="0" err="1">
                <a:solidFill>
                  <a:srgbClr val="0070C0"/>
                </a:solidFill>
              </a:rPr>
              <a:t>System.out.println</a:t>
            </a:r>
            <a:r>
              <a:rPr lang="en-US" b="1" dirty="0">
                <a:solidFill>
                  <a:srgbClr val="0070C0"/>
                </a:solidFill>
              </a:rPr>
              <a:t>(alpha); </a:t>
            </a:r>
            <a:r>
              <a:rPr lang="en-US" dirty="0"/>
              <a:t/>
            </a:r>
            <a:br>
              <a:rPr lang="en-US" dirty="0"/>
            </a:br>
            <a:r>
              <a:rPr lang="en-US" dirty="0"/>
              <a:t>The empty String on line 10 is instantiated, and then line 12 appends an "a". However, because the String object is immutable, a new String object is assigned to alpha and the  “” object becomes eligible for garbage collection. The next time through the loop, alpha is assigned a new String object, "ab", and the "a" object becomes eligible for garbage collection. The next iteration assigns alpha to "</a:t>
            </a:r>
            <a:r>
              <a:rPr lang="en-US" dirty="0" err="1"/>
              <a:t>abc</a:t>
            </a:r>
            <a:r>
              <a:rPr lang="en-US" dirty="0"/>
              <a:t>" and the "ab" object becomes eligible for garbage collection, and so on.</a:t>
            </a:r>
            <a:br>
              <a:rPr lang="en-US" dirty="0"/>
            </a:br>
            <a:r>
              <a:rPr lang="en-US" dirty="0"/>
              <a:t>This sequence of events continues, and after 26 iterations through the loop, a total of 27</a:t>
            </a:r>
            <a:br>
              <a:rPr lang="en-US" dirty="0"/>
            </a:br>
            <a:r>
              <a:rPr lang="en-US" dirty="0"/>
              <a:t>objects are instantiated, most of which are immediately eligible for garbage collection.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30</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42458029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dirty="0"/>
              <a:t>This </a:t>
            </a:r>
            <a:r>
              <a:rPr lang="fr-FR" dirty="0" err="1"/>
              <a:t>is</a:t>
            </a:r>
            <a:r>
              <a:rPr lang="fr-FR" dirty="0"/>
              <a:t> </a:t>
            </a:r>
            <a:r>
              <a:rPr lang="fr-FR" dirty="0" err="1"/>
              <a:t>very</a:t>
            </a:r>
            <a:r>
              <a:rPr lang="fr-FR" dirty="0"/>
              <a:t> </a:t>
            </a:r>
            <a:r>
              <a:rPr lang="fr-FR" dirty="0" err="1"/>
              <a:t>ineffcient</a:t>
            </a:r>
            <a:r>
              <a:rPr lang="fr-FR" dirty="0"/>
              <a:t>. </a:t>
            </a:r>
            <a:r>
              <a:rPr lang="fr-FR" dirty="0" err="1"/>
              <a:t>Luckily</a:t>
            </a:r>
            <a:r>
              <a:rPr lang="fr-FR" dirty="0"/>
              <a:t>, Java has a solution. The </a:t>
            </a:r>
            <a:r>
              <a:rPr lang="fr-FR" dirty="0" err="1"/>
              <a:t>StringBuilder</a:t>
            </a:r>
            <a:r>
              <a:rPr lang="fr-FR" dirty="0"/>
              <a:t> class</a:t>
            </a:r>
            <a:br>
              <a:rPr lang="fr-FR" dirty="0"/>
            </a:br>
            <a:r>
              <a:rPr lang="fr-FR" dirty="0" err="1"/>
              <a:t>creates</a:t>
            </a:r>
            <a:r>
              <a:rPr lang="fr-FR" dirty="0"/>
              <a:t> a String </a:t>
            </a:r>
            <a:r>
              <a:rPr lang="fr-FR" dirty="0" err="1"/>
              <a:t>without</a:t>
            </a:r>
            <a:r>
              <a:rPr lang="fr-FR" dirty="0"/>
              <a:t> </a:t>
            </a:r>
            <a:r>
              <a:rPr lang="fr-FR" dirty="0" err="1"/>
              <a:t>storing</a:t>
            </a:r>
            <a:r>
              <a:rPr lang="fr-FR" dirty="0"/>
              <a:t> all </a:t>
            </a:r>
            <a:r>
              <a:rPr lang="fr-FR" dirty="0" err="1"/>
              <a:t>those</a:t>
            </a:r>
            <a:r>
              <a:rPr lang="fr-FR" dirty="0"/>
              <a:t> </a:t>
            </a:r>
            <a:r>
              <a:rPr lang="fr-FR" dirty="0" err="1"/>
              <a:t>interim</a:t>
            </a:r>
            <a:r>
              <a:rPr lang="fr-FR" dirty="0"/>
              <a:t> String values. </a:t>
            </a:r>
            <a:r>
              <a:rPr lang="fr-FR" dirty="0" err="1"/>
              <a:t>Unlike</a:t>
            </a:r>
            <a:r>
              <a:rPr lang="fr-FR" dirty="0"/>
              <a:t> the String class, </a:t>
            </a:r>
            <a:r>
              <a:rPr lang="fr-FR" dirty="0" err="1"/>
              <a:t>StringBuilder</a:t>
            </a:r>
            <a:r>
              <a:rPr lang="fr-FR" dirty="0"/>
              <a:t> </a:t>
            </a:r>
            <a:r>
              <a:rPr lang="fr-FR" dirty="0" err="1"/>
              <a:t>is</a:t>
            </a:r>
            <a:r>
              <a:rPr lang="fr-FR" dirty="0"/>
              <a:t> not immutable.</a:t>
            </a:r>
            <a:br>
              <a:rPr lang="fr-FR" dirty="0"/>
            </a:br>
            <a:r>
              <a:rPr lang="fr-FR" b="1" dirty="0">
                <a:solidFill>
                  <a:srgbClr val="0070C0"/>
                </a:solidFill>
              </a:rPr>
              <a:t>15: </a:t>
            </a:r>
            <a:r>
              <a:rPr lang="fr-FR" b="1" dirty="0" err="1">
                <a:solidFill>
                  <a:srgbClr val="0070C0"/>
                </a:solidFill>
              </a:rPr>
              <a:t>StringBuilder</a:t>
            </a:r>
            <a:r>
              <a:rPr lang="fr-FR" b="1" dirty="0">
                <a:solidFill>
                  <a:srgbClr val="0070C0"/>
                </a:solidFill>
              </a:rPr>
              <a:t> alpha = new </a:t>
            </a:r>
            <a:r>
              <a:rPr lang="fr-FR" b="1" dirty="0" err="1">
                <a:solidFill>
                  <a:srgbClr val="0070C0"/>
                </a:solidFill>
              </a:rPr>
              <a:t>StringBuilder</a:t>
            </a:r>
            <a:r>
              <a:rPr lang="fr-FR" b="1" dirty="0">
                <a:solidFill>
                  <a:srgbClr val="0070C0"/>
                </a:solidFill>
              </a:rPr>
              <a:t>();</a:t>
            </a:r>
            <a:br>
              <a:rPr lang="fr-FR" b="1" dirty="0">
                <a:solidFill>
                  <a:srgbClr val="0070C0"/>
                </a:solidFill>
              </a:rPr>
            </a:br>
            <a:r>
              <a:rPr lang="fr-FR" b="1" dirty="0">
                <a:solidFill>
                  <a:srgbClr val="0070C0"/>
                </a:solidFill>
              </a:rPr>
              <a:t>16: for(char </a:t>
            </a:r>
            <a:r>
              <a:rPr lang="fr-FR" b="1" dirty="0" err="1">
                <a:solidFill>
                  <a:srgbClr val="0070C0"/>
                </a:solidFill>
              </a:rPr>
              <a:t>current</a:t>
            </a:r>
            <a:r>
              <a:rPr lang="fr-FR" b="1" dirty="0">
                <a:solidFill>
                  <a:srgbClr val="0070C0"/>
                </a:solidFill>
              </a:rPr>
              <a:t> = 'a'; </a:t>
            </a:r>
            <a:r>
              <a:rPr lang="fr-FR" b="1" dirty="0" err="1">
                <a:solidFill>
                  <a:srgbClr val="0070C0"/>
                </a:solidFill>
              </a:rPr>
              <a:t>current</a:t>
            </a:r>
            <a:r>
              <a:rPr lang="fr-FR" b="1" dirty="0">
                <a:solidFill>
                  <a:srgbClr val="0070C0"/>
                </a:solidFill>
              </a:rPr>
              <a:t> &lt;= 'z'; </a:t>
            </a:r>
            <a:r>
              <a:rPr lang="fr-FR" b="1" dirty="0" err="1">
                <a:solidFill>
                  <a:srgbClr val="0070C0"/>
                </a:solidFill>
              </a:rPr>
              <a:t>current</a:t>
            </a:r>
            <a:r>
              <a:rPr lang="fr-FR" b="1" dirty="0">
                <a:solidFill>
                  <a:srgbClr val="0070C0"/>
                </a:solidFill>
              </a:rPr>
              <a:t>++)</a:t>
            </a:r>
            <a:br>
              <a:rPr lang="fr-FR" b="1" dirty="0">
                <a:solidFill>
                  <a:srgbClr val="0070C0"/>
                </a:solidFill>
              </a:rPr>
            </a:br>
            <a:r>
              <a:rPr lang="fr-FR" b="1" dirty="0">
                <a:solidFill>
                  <a:srgbClr val="0070C0"/>
                </a:solidFill>
              </a:rPr>
              <a:t>17: </a:t>
            </a:r>
            <a:r>
              <a:rPr lang="fr-FR" b="1" dirty="0" err="1">
                <a:solidFill>
                  <a:srgbClr val="0070C0"/>
                </a:solidFill>
              </a:rPr>
              <a:t>alpha.append</a:t>
            </a:r>
            <a:r>
              <a:rPr lang="fr-FR" b="1" dirty="0">
                <a:solidFill>
                  <a:srgbClr val="0070C0"/>
                </a:solidFill>
              </a:rPr>
              <a:t>(</a:t>
            </a:r>
            <a:r>
              <a:rPr lang="fr-FR" b="1" dirty="0" err="1">
                <a:solidFill>
                  <a:srgbClr val="0070C0"/>
                </a:solidFill>
              </a:rPr>
              <a:t>current</a:t>
            </a:r>
            <a:r>
              <a:rPr lang="fr-FR" b="1" dirty="0">
                <a:solidFill>
                  <a:srgbClr val="0070C0"/>
                </a:solidFill>
              </a:rPr>
              <a:t>);</a:t>
            </a:r>
            <a:br>
              <a:rPr lang="fr-FR" b="1" dirty="0">
                <a:solidFill>
                  <a:srgbClr val="0070C0"/>
                </a:solidFill>
              </a:rPr>
            </a:br>
            <a:r>
              <a:rPr lang="fr-FR" b="1" dirty="0">
                <a:solidFill>
                  <a:srgbClr val="0070C0"/>
                </a:solidFill>
              </a:rPr>
              <a:t>18: </a:t>
            </a:r>
            <a:r>
              <a:rPr lang="fr-FR" b="1" dirty="0" err="1">
                <a:solidFill>
                  <a:srgbClr val="0070C0"/>
                </a:solidFill>
              </a:rPr>
              <a:t>System.out.println</a:t>
            </a:r>
            <a:r>
              <a:rPr lang="fr-FR" b="1" dirty="0">
                <a:solidFill>
                  <a:srgbClr val="0070C0"/>
                </a:solidFill>
              </a:rPr>
              <a:t>(alpha);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31</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5382236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1-Mutability and </a:t>
            </a:r>
            <a:r>
              <a:rPr lang="fr-FR" b="1" dirty="0" err="1">
                <a:solidFill>
                  <a:srgbClr val="FF0000"/>
                </a:solidFill>
              </a:rPr>
              <a:t>Chaining</a:t>
            </a:r>
            <a:r>
              <a:rPr lang="fr-FR" b="1" dirty="0">
                <a:solidFill>
                  <a:srgbClr val="FF0000"/>
                </a:solidFill>
              </a:rPr>
              <a:t> </a:t>
            </a:r>
            <a:r>
              <a:rPr lang="fr-FR" dirty="0"/>
              <a:t/>
            </a:r>
            <a:br>
              <a:rPr lang="fr-FR" dirty="0"/>
            </a:br>
            <a:r>
              <a:rPr lang="en-US" dirty="0"/>
              <a:t>When we chained String method calls, the result was a new String with the answer. Chaining StringBuilder objects doesn’t work this way. Instead, the StringBuilder changes its own state and returns a reference to itself!</a:t>
            </a:r>
            <a:br>
              <a:rPr lang="en-US" dirty="0"/>
            </a:br>
            <a:r>
              <a:rPr lang="en-US" dirty="0"/>
              <a:t>Let’s look at an example to make this clearer:</a:t>
            </a:r>
            <a:br>
              <a:rPr lang="en-US" dirty="0"/>
            </a:br>
            <a:r>
              <a:rPr lang="en-US" dirty="0"/>
              <a:t>4: StringBuilder sb = new StringBuilder("start");</a:t>
            </a:r>
            <a:br>
              <a:rPr lang="en-US" dirty="0"/>
            </a:br>
            <a:r>
              <a:rPr lang="en-US" dirty="0"/>
              <a:t>5: </a:t>
            </a:r>
            <a:r>
              <a:rPr lang="en-US" dirty="0" err="1"/>
              <a:t>sb.append</a:t>
            </a:r>
            <a:r>
              <a:rPr lang="en-US" dirty="0"/>
              <a:t>("+middle"); // sb = "</a:t>
            </a:r>
            <a:r>
              <a:rPr lang="en-US" dirty="0" err="1"/>
              <a:t>start+middle</a:t>
            </a:r>
            <a:r>
              <a:rPr lang="en-US" dirty="0"/>
              <a:t>"</a:t>
            </a:r>
            <a:br>
              <a:rPr lang="en-US" dirty="0"/>
            </a:br>
            <a:r>
              <a:rPr lang="en-US" dirty="0"/>
              <a:t>6: StringBuilder same = </a:t>
            </a:r>
            <a:r>
              <a:rPr lang="en-US" dirty="0" err="1"/>
              <a:t>sb.append</a:t>
            </a:r>
            <a:r>
              <a:rPr lang="en-US" dirty="0"/>
              <a:t>("+end"); // "</a:t>
            </a:r>
            <a:r>
              <a:rPr lang="en-US" dirty="0" err="1"/>
              <a:t>start+middle+end</a:t>
            </a:r>
            <a:r>
              <a:rPr lang="en-US" dirty="0"/>
              <a:t>"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32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12867286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b="1" dirty="0">
                <a:solidFill>
                  <a:srgbClr val="FF0000"/>
                </a:solidFill>
              </a:rPr>
              <a:t>1-Mutability and </a:t>
            </a:r>
            <a:r>
              <a:rPr lang="fr-FR" b="1" dirty="0" err="1">
                <a:solidFill>
                  <a:srgbClr val="FF0000"/>
                </a:solidFill>
              </a:rPr>
              <a:t>Chaining</a:t>
            </a:r>
            <a:r>
              <a:rPr lang="fr-FR" b="1" dirty="0">
                <a:solidFill>
                  <a:srgbClr val="FF0000"/>
                </a:solidFill>
              </a:rPr>
              <a:t> </a:t>
            </a:r>
            <a:r>
              <a:rPr lang="fr-FR" dirty="0"/>
              <a:t/>
            </a:r>
            <a:br>
              <a:rPr lang="fr-FR" dirty="0"/>
            </a:br>
            <a:r>
              <a:rPr lang="en-US" dirty="0"/>
              <a:t>What do you think this example prints?</a:t>
            </a:r>
            <a:br>
              <a:rPr lang="en-US" dirty="0"/>
            </a:br>
            <a:r>
              <a:rPr lang="en-US" b="1" dirty="0">
                <a:solidFill>
                  <a:srgbClr val="0070C0"/>
                </a:solidFill>
              </a:rPr>
              <a:t>4: StringBuilder a = new StringBuilder("</a:t>
            </a:r>
            <a:r>
              <a:rPr lang="en-US" b="1" dirty="0" err="1">
                <a:solidFill>
                  <a:srgbClr val="0070C0"/>
                </a:solidFill>
              </a:rPr>
              <a:t>abc</a:t>
            </a:r>
            <a:r>
              <a:rPr lang="en-US" b="1" dirty="0">
                <a:solidFill>
                  <a:srgbClr val="0070C0"/>
                </a:solidFill>
              </a:rPr>
              <a:t>");</a:t>
            </a:r>
            <a:br>
              <a:rPr lang="en-US" b="1" dirty="0">
                <a:solidFill>
                  <a:srgbClr val="0070C0"/>
                </a:solidFill>
              </a:rPr>
            </a:br>
            <a:r>
              <a:rPr lang="en-US" b="1" dirty="0">
                <a:solidFill>
                  <a:srgbClr val="0070C0"/>
                </a:solidFill>
              </a:rPr>
              <a:t>5: StringBuilder b = </a:t>
            </a:r>
            <a:r>
              <a:rPr lang="en-US" b="1" dirty="0" err="1">
                <a:solidFill>
                  <a:srgbClr val="0070C0"/>
                </a:solidFill>
              </a:rPr>
              <a:t>a.append</a:t>
            </a:r>
            <a:r>
              <a:rPr lang="en-US" b="1" dirty="0">
                <a:solidFill>
                  <a:srgbClr val="0070C0"/>
                </a:solidFill>
              </a:rPr>
              <a:t>("de"); </a:t>
            </a:r>
            <a:br>
              <a:rPr lang="en-US" b="1" dirty="0">
                <a:solidFill>
                  <a:srgbClr val="0070C0"/>
                </a:solidFill>
              </a:rPr>
            </a:br>
            <a:r>
              <a:rPr lang="fr-FR" b="1" dirty="0">
                <a:solidFill>
                  <a:srgbClr val="0070C0"/>
                </a:solidFill>
              </a:rPr>
              <a:t>6: b = </a:t>
            </a:r>
            <a:r>
              <a:rPr lang="fr-FR" b="1" dirty="0" err="1">
                <a:solidFill>
                  <a:srgbClr val="0070C0"/>
                </a:solidFill>
              </a:rPr>
              <a:t>b.append</a:t>
            </a:r>
            <a:r>
              <a:rPr lang="fr-FR" b="1" dirty="0">
                <a:solidFill>
                  <a:srgbClr val="0070C0"/>
                </a:solidFill>
              </a:rPr>
              <a:t>("f").append("g");</a:t>
            </a:r>
            <a:br>
              <a:rPr lang="fr-FR" b="1" dirty="0">
                <a:solidFill>
                  <a:srgbClr val="0070C0"/>
                </a:solidFill>
              </a:rPr>
            </a:br>
            <a:r>
              <a:rPr lang="fr-FR" b="1" dirty="0">
                <a:solidFill>
                  <a:srgbClr val="0070C0"/>
                </a:solidFill>
              </a:rPr>
              <a:t>7: </a:t>
            </a:r>
            <a:r>
              <a:rPr lang="fr-FR" b="1" dirty="0" err="1">
                <a:solidFill>
                  <a:srgbClr val="0070C0"/>
                </a:solidFill>
              </a:rPr>
              <a:t>System.out.println</a:t>
            </a:r>
            <a:r>
              <a:rPr lang="fr-FR" b="1" dirty="0">
                <a:solidFill>
                  <a:srgbClr val="0070C0"/>
                </a:solidFill>
              </a:rPr>
              <a:t>("a=" + a);</a:t>
            </a:r>
            <a:br>
              <a:rPr lang="fr-FR" b="1" dirty="0">
                <a:solidFill>
                  <a:srgbClr val="0070C0"/>
                </a:solidFill>
              </a:rPr>
            </a:br>
            <a:r>
              <a:rPr lang="fr-FR" b="1" dirty="0">
                <a:solidFill>
                  <a:srgbClr val="0070C0"/>
                </a:solidFill>
              </a:rPr>
              <a:t>8: </a:t>
            </a:r>
            <a:r>
              <a:rPr lang="fr-FR" b="1" dirty="0" err="1">
                <a:solidFill>
                  <a:srgbClr val="0070C0"/>
                </a:solidFill>
              </a:rPr>
              <a:t>System.out.println</a:t>
            </a:r>
            <a:r>
              <a:rPr lang="fr-FR" b="1" dirty="0">
                <a:solidFill>
                  <a:srgbClr val="0070C0"/>
                </a:solidFill>
              </a:rPr>
              <a:t>("b=" + b);</a:t>
            </a:r>
            <a:r>
              <a:rPr lang="fr-FR" dirty="0"/>
              <a:t/>
            </a:r>
            <a:br>
              <a:rPr lang="fr-FR" dirty="0"/>
            </a:br>
            <a:r>
              <a:rPr lang="fr-FR" dirty="0" err="1"/>
              <a:t>Did</a:t>
            </a:r>
            <a:r>
              <a:rPr lang="fr-FR" dirty="0"/>
              <a:t> </a:t>
            </a:r>
            <a:r>
              <a:rPr lang="fr-FR" dirty="0" err="1"/>
              <a:t>you</a:t>
            </a:r>
            <a:r>
              <a:rPr lang="fr-FR" dirty="0"/>
              <a:t> </a:t>
            </a:r>
            <a:r>
              <a:rPr lang="fr-FR" dirty="0" err="1"/>
              <a:t>say</a:t>
            </a:r>
            <a:r>
              <a:rPr lang="fr-FR" dirty="0"/>
              <a:t> </a:t>
            </a:r>
            <a:r>
              <a:rPr lang="fr-FR" dirty="0" err="1"/>
              <a:t>both</a:t>
            </a:r>
            <a:r>
              <a:rPr lang="fr-FR" dirty="0"/>
              <a:t> </a:t>
            </a:r>
            <a:r>
              <a:rPr lang="fr-FR" dirty="0" err="1"/>
              <a:t>print</a:t>
            </a:r>
            <a:r>
              <a:rPr lang="fr-FR" dirty="0"/>
              <a:t> "</a:t>
            </a:r>
            <a:r>
              <a:rPr lang="fr-FR" dirty="0" err="1"/>
              <a:t>abcdefg</a:t>
            </a:r>
            <a:r>
              <a:rPr lang="fr-FR" dirty="0"/>
              <a:t>"? Good.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33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5284517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10000"/>
          </a:bodyPr>
          <a:lstStyle/>
          <a:p>
            <a:r>
              <a:rPr lang="fr-FR" b="1" dirty="0">
                <a:solidFill>
                  <a:srgbClr val="FF0000"/>
                </a:solidFill>
              </a:rPr>
              <a:t>2-Creating a </a:t>
            </a:r>
            <a:r>
              <a:rPr lang="fr-FR" b="1" i="1" dirty="0" err="1">
                <a:solidFill>
                  <a:srgbClr val="FF0000"/>
                </a:solidFill>
              </a:rPr>
              <a:t>StringBuilder</a:t>
            </a:r>
            <a:r>
              <a:rPr lang="fr-FR" b="1" dirty="0">
                <a:solidFill>
                  <a:srgbClr val="FF0000"/>
                </a:solidFill>
              </a:rPr>
              <a:t> </a:t>
            </a:r>
            <a:r>
              <a:rPr lang="fr-FR" dirty="0"/>
              <a:t/>
            </a:r>
            <a:br>
              <a:rPr lang="fr-FR" dirty="0"/>
            </a:br>
            <a:r>
              <a:rPr lang="en-US" dirty="0"/>
              <a:t>There are three ways to construct a StringBuilder:</a:t>
            </a:r>
            <a:br>
              <a:rPr lang="en-US" dirty="0"/>
            </a:br>
            <a:r>
              <a:rPr lang="en-US" b="1" dirty="0">
                <a:solidFill>
                  <a:srgbClr val="0070C0"/>
                </a:solidFill>
              </a:rPr>
              <a:t>StringBuilder sb1 = new StringBuilder();</a:t>
            </a:r>
            <a:br>
              <a:rPr lang="en-US" b="1" dirty="0">
                <a:solidFill>
                  <a:srgbClr val="0070C0"/>
                </a:solidFill>
              </a:rPr>
            </a:br>
            <a:r>
              <a:rPr lang="en-US" b="1" dirty="0">
                <a:solidFill>
                  <a:srgbClr val="0070C0"/>
                </a:solidFill>
              </a:rPr>
              <a:t>StringBuilder sb2 = new StringBuilder("animal");</a:t>
            </a:r>
            <a:br>
              <a:rPr lang="en-US" b="1" dirty="0">
                <a:solidFill>
                  <a:srgbClr val="0070C0"/>
                </a:solidFill>
              </a:rPr>
            </a:br>
            <a:r>
              <a:rPr lang="en-US" b="1" dirty="0">
                <a:solidFill>
                  <a:srgbClr val="0070C0"/>
                </a:solidFill>
              </a:rPr>
              <a:t>StringBuilder sb3 = new StringBuilder(10);</a:t>
            </a:r>
            <a:r>
              <a:rPr lang="en-US" dirty="0"/>
              <a:t/>
            </a:r>
            <a:br>
              <a:rPr lang="en-US" dirty="0"/>
            </a:br>
            <a:r>
              <a:rPr lang="en-US" dirty="0"/>
              <a:t>The first says to create a StringBuilder containing an empty sequence of characters and</a:t>
            </a:r>
            <a:br>
              <a:rPr lang="en-US" dirty="0"/>
            </a:br>
            <a:r>
              <a:rPr lang="en-US" dirty="0"/>
              <a:t>assign sb1 to point to it. The second says to create a StringBuilder containing a specific</a:t>
            </a:r>
            <a:br>
              <a:rPr lang="en-US" dirty="0"/>
            </a:br>
            <a:r>
              <a:rPr lang="en-US" dirty="0"/>
              <a:t>value and assign sb2 to point to it. For the first two, it tells Java to manage the implementation details. The final example tells Java that we have some idea of how big the eventual value will be and would like the StringBuilder to reserve a certain number of slots for characters.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34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41476566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2-Creating a </a:t>
            </a:r>
            <a:r>
              <a:rPr lang="fr-FR" b="1" i="1" dirty="0" err="1">
                <a:solidFill>
                  <a:srgbClr val="FF0000"/>
                </a:solidFill>
              </a:rPr>
              <a:t>StringBuilder</a:t>
            </a:r>
            <a:r>
              <a:rPr lang="fr-FR" b="1"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35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78198306-4CF4-4797-996A-F15BE7792E96}"/>
              </a:ext>
            </a:extLst>
          </p:cNvPr>
          <p:cNvPicPr>
            <a:picLocks noChangeAspect="1"/>
          </p:cNvPicPr>
          <p:nvPr/>
        </p:nvPicPr>
        <p:blipFill>
          <a:blip r:embed="rId2"/>
          <a:stretch>
            <a:fillRect/>
          </a:stretch>
        </p:blipFill>
        <p:spPr>
          <a:xfrm>
            <a:off x="1295401" y="3052690"/>
            <a:ext cx="5246076" cy="2663092"/>
          </a:xfrm>
          <a:prstGeom prst="rect">
            <a:avLst/>
          </a:prstGeom>
        </p:spPr>
      </p:pic>
      <p:pic>
        <p:nvPicPr>
          <p:cNvPr id="6" name="Image 5">
            <a:extLst>
              <a:ext uri="{FF2B5EF4-FFF2-40B4-BE49-F238E27FC236}">
                <a16:creationId xmlns="" xmlns:a16="http://schemas.microsoft.com/office/drawing/2014/main" id="{5617221F-D277-4583-BF03-3E229E08C45E}"/>
              </a:ext>
            </a:extLst>
          </p:cNvPr>
          <p:cNvPicPr>
            <a:picLocks noChangeAspect="1"/>
          </p:cNvPicPr>
          <p:nvPr/>
        </p:nvPicPr>
        <p:blipFill>
          <a:blip r:embed="rId3"/>
          <a:stretch>
            <a:fillRect/>
          </a:stretch>
        </p:blipFill>
        <p:spPr>
          <a:xfrm>
            <a:off x="6625885" y="3052690"/>
            <a:ext cx="4684541" cy="2959847"/>
          </a:xfrm>
          <a:prstGeom prst="rect">
            <a:avLst/>
          </a:prstGeom>
        </p:spPr>
      </p:pic>
    </p:spTree>
    <p:extLst>
      <p:ext uri="{BB962C8B-B14F-4D97-AF65-F5344CB8AC3E}">
        <p14:creationId xmlns:p14="http://schemas.microsoft.com/office/powerpoint/2010/main" val="746272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20000"/>
          </a:bodyPr>
          <a:lstStyle/>
          <a:p>
            <a:r>
              <a:rPr lang="fr-FR" b="1" dirty="0">
                <a:solidFill>
                  <a:srgbClr val="FF0000"/>
                </a:solidFill>
              </a:rPr>
              <a:t>3-</a:t>
            </a:r>
            <a:r>
              <a:rPr lang="fr-FR" b="1" dirty="0"/>
              <a:t> </a:t>
            </a:r>
            <a:r>
              <a:rPr lang="fr-FR" b="1" dirty="0">
                <a:solidFill>
                  <a:srgbClr val="FF0000"/>
                </a:solidFill>
              </a:rPr>
              <a:t>Important </a:t>
            </a:r>
            <a:r>
              <a:rPr lang="fr-FR" b="1" i="1" dirty="0" err="1">
                <a:solidFill>
                  <a:srgbClr val="FF0000"/>
                </a:solidFill>
              </a:rPr>
              <a:t>StringBuilder</a:t>
            </a:r>
            <a:r>
              <a:rPr lang="fr-FR" b="1" i="1" dirty="0">
                <a:solidFill>
                  <a:srgbClr val="FF0000"/>
                </a:solidFill>
              </a:rPr>
              <a:t> </a:t>
            </a:r>
            <a:r>
              <a:rPr lang="fr-FR" b="1" dirty="0">
                <a:solidFill>
                  <a:srgbClr val="FF0000"/>
                </a:solidFill>
              </a:rPr>
              <a:t>Methods </a:t>
            </a:r>
            <a:r>
              <a:rPr lang="fr-FR" dirty="0"/>
              <a:t/>
            </a:r>
            <a:br>
              <a:rPr lang="fr-FR" dirty="0"/>
            </a:br>
            <a:r>
              <a:rPr lang="en-US" dirty="0"/>
              <a:t>As with String, we aren’t going to cover every single method in the StringBuilder class.</a:t>
            </a:r>
            <a:br>
              <a:rPr lang="en-US" dirty="0"/>
            </a:br>
            <a:r>
              <a:rPr lang="en-US" dirty="0"/>
              <a:t>These are the ones you might see on the exam.</a:t>
            </a:r>
            <a:br>
              <a:rPr lang="en-US" dirty="0"/>
            </a:br>
            <a:r>
              <a:rPr lang="en-US" b="1" i="1" dirty="0" err="1"/>
              <a:t>charAt</a:t>
            </a:r>
            <a:r>
              <a:rPr lang="en-US" b="1" i="1" dirty="0"/>
              <a:t>()</a:t>
            </a:r>
            <a:r>
              <a:rPr lang="en-US" b="1" dirty="0"/>
              <a:t>, </a:t>
            </a:r>
            <a:r>
              <a:rPr lang="en-US" b="1" i="1" dirty="0" err="1"/>
              <a:t>indexOf</a:t>
            </a:r>
            <a:r>
              <a:rPr lang="en-US" b="1" i="1" dirty="0"/>
              <a:t>()</a:t>
            </a:r>
            <a:r>
              <a:rPr lang="en-US" b="1" dirty="0"/>
              <a:t>, </a:t>
            </a:r>
            <a:r>
              <a:rPr lang="en-US" b="1" i="1" dirty="0"/>
              <a:t>length()</a:t>
            </a:r>
            <a:r>
              <a:rPr lang="en-US" b="1" dirty="0"/>
              <a:t>, and </a:t>
            </a:r>
            <a:r>
              <a:rPr lang="en-US" b="1" i="1" dirty="0"/>
              <a:t>substring()</a:t>
            </a:r>
            <a:br>
              <a:rPr lang="en-US" b="1" i="1" dirty="0"/>
            </a:br>
            <a:r>
              <a:rPr lang="en-US" dirty="0"/>
              <a:t>These four methods work exactly the same as in the String class. Be sure you can identify</a:t>
            </a:r>
            <a:br>
              <a:rPr lang="en-US" dirty="0"/>
            </a:br>
            <a:r>
              <a:rPr lang="en-US" dirty="0" smtClean="0"/>
              <a:t>the output of this example:</a:t>
            </a:r>
            <a:br>
              <a:rPr lang="en-US" dirty="0" smtClean="0"/>
            </a:br>
            <a:r>
              <a:rPr lang="en-US" b="1" dirty="0" err="1" smtClean="0">
                <a:solidFill>
                  <a:srgbClr val="0070C0"/>
                </a:solidFill>
              </a:rPr>
              <a:t>StringBuilder</a:t>
            </a:r>
            <a:r>
              <a:rPr lang="en-US" b="1" dirty="0" smtClean="0">
                <a:solidFill>
                  <a:srgbClr val="0070C0"/>
                </a:solidFill>
              </a:rPr>
              <a:t> </a:t>
            </a:r>
            <a:r>
              <a:rPr lang="en-US" b="1" dirty="0" err="1" smtClean="0">
                <a:solidFill>
                  <a:srgbClr val="0070C0"/>
                </a:solidFill>
              </a:rPr>
              <a:t>sb</a:t>
            </a:r>
            <a:r>
              <a:rPr lang="en-US" b="1" dirty="0" smtClean="0">
                <a:solidFill>
                  <a:srgbClr val="0070C0"/>
                </a:solidFill>
              </a:rPr>
              <a:t> = new </a:t>
            </a:r>
            <a:r>
              <a:rPr lang="en-US" b="1" dirty="0" err="1" smtClean="0">
                <a:solidFill>
                  <a:srgbClr val="0070C0"/>
                </a:solidFill>
              </a:rPr>
              <a:t>StringBuilder</a:t>
            </a:r>
            <a:r>
              <a:rPr lang="en-US" b="1" dirty="0" smtClean="0">
                <a:solidFill>
                  <a:srgbClr val="0070C0"/>
                </a:solidFill>
              </a:rPr>
              <a:t>("animals");</a:t>
            </a:r>
            <a:r>
              <a:rPr lang="en-US" b="1" dirty="0">
                <a:solidFill>
                  <a:srgbClr val="0070C0"/>
                </a:solidFill>
              </a:rPr>
              <a:t/>
            </a:r>
            <a:br>
              <a:rPr lang="en-US" b="1" dirty="0">
                <a:solidFill>
                  <a:srgbClr val="0070C0"/>
                </a:solidFill>
              </a:rPr>
            </a:br>
            <a:r>
              <a:rPr lang="en-US" b="1" dirty="0" smtClean="0">
                <a:solidFill>
                  <a:srgbClr val="0070C0"/>
                </a:solidFill>
              </a:rPr>
              <a:t>String </a:t>
            </a:r>
            <a:r>
              <a:rPr lang="en-US" b="1" dirty="0">
                <a:solidFill>
                  <a:srgbClr val="0070C0"/>
                </a:solidFill>
              </a:rPr>
              <a:t>sub = </a:t>
            </a:r>
            <a:r>
              <a:rPr lang="en-US" b="1" dirty="0" err="1">
                <a:solidFill>
                  <a:srgbClr val="0070C0"/>
                </a:solidFill>
              </a:rPr>
              <a:t>sb.substring</a:t>
            </a:r>
            <a:r>
              <a:rPr lang="en-US" b="1" dirty="0">
                <a:solidFill>
                  <a:srgbClr val="0070C0"/>
                </a:solidFill>
              </a:rPr>
              <a:t>(</a:t>
            </a:r>
            <a:r>
              <a:rPr lang="en-US" b="1" dirty="0" err="1">
                <a:solidFill>
                  <a:srgbClr val="0070C0"/>
                </a:solidFill>
              </a:rPr>
              <a:t>sb.indexOf</a:t>
            </a:r>
            <a:r>
              <a:rPr lang="en-US" b="1" dirty="0">
                <a:solidFill>
                  <a:srgbClr val="0070C0"/>
                </a:solidFill>
              </a:rPr>
              <a:t>("a"), </a:t>
            </a:r>
            <a:r>
              <a:rPr lang="en-US" b="1" dirty="0" err="1">
                <a:solidFill>
                  <a:srgbClr val="0070C0"/>
                </a:solidFill>
              </a:rPr>
              <a:t>sb.indexOf</a:t>
            </a:r>
            <a:r>
              <a:rPr lang="en-US" b="1" dirty="0">
                <a:solidFill>
                  <a:srgbClr val="0070C0"/>
                </a:solidFill>
              </a:rPr>
              <a:t>("al"));</a:t>
            </a:r>
            <a:br>
              <a:rPr lang="en-US" b="1" dirty="0">
                <a:solidFill>
                  <a:srgbClr val="0070C0"/>
                </a:solidFill>
              </a:rPr>
            </a:br>
            <a:r>
              <a:rPr lang="en-US" b="1" dirty="0">
                <a:solidFill>
                  <a:srgbClr val="0070C0"/>
                </a:solidFill>
              </a:rPr>
              <a:t>int </a:t>
            </a:r>
            <a:r>
              <a:rPr lang="en-US" b="1" dirty="0" err="1">
                <a:solidFill>
                  <a:srgbClr val="0070C0"/>
                </a:solidFill>
              </a:rPr>
              <a:t>len</a:t>
            </a:r>
            <a:r>
              <a:rPr lang="en-US" b="1" dirty="0">
                <a:solidFill>
                  <a:srgbClr val="0070C0"/>
                </a:solidFill>
              </a:rPr>
              <a:t> = </a:t>
            </a:r>
            <a:r>
              <a:rPr lang="en-US" b="1" dirty="0" err="1">
                <a:solidFill>
                  <a:srgbClr val="0070C0"/>
                </a:solidFill>
              </a:rPr>
              <a:t>sb.length</a:t>
            </a:r>
            <a:r>
              <a:rPr lang="en-US" b="1" dirty="0">
                <a:solidFill>
                  <a:srgbClr val="0070C0"/>
                </a:solidFill>
              </a:rPr>
              <a:t>();</a:t>
            </a:r>
            <a:br>
              <a:rPr lang="en-US" b="1" dirty="0">
                <a:solidFill>
                  <a:srgbClr val="0070C0"/>
                </a:solidFill>
              </a:rPr>
            </a:br>
            <a:r>
              <a:rPr lang="en-US" b="1" dirty="0">
                <a:solidFill>
                  <a:srgbClr val="0070C0"/>
                </a:solidFill>
              </a:rPr>
              <a:t>char </a:t>
            </a:r>
            <a:r>
              <a:rPr lang="en-US" b="1" dirty="0" err="1">
                <a:solidFill>
                  <a:srgbClr val="0070C0"/>
                </a:solidFill>
              </a:rPr>
              <a:t>ch</a:t>
            </a:r>
            <a:r>
              <a:rPr lang="en-US" b="1" dirty="0">
                <a:solidFill>
                  <a:srgbClr val="0070C0"/>
                </a:solidFill>
              </a:rPr>
              <a:t> = </a:t>
            </a:r>
            <a:r>
              <a:rPr lang="en-US" b="1" dirty="0" err="1">
                <a:solidFill>
                  <a:srgbClr val="0070C0"/>
                </a:solidFill>
              </a:rPr>
              <a:t>sb.charAt</a:t>
            </a:r>
            <a:r>
              <a:rPr lang="en-US" b="1" dirty="0">
                <a:solidFill>
                  <a:srgbClr val="0070C0"/>
                </a:solidFill>
              </a:rPr>
              <a:t>(6);</a:t>
            </a:r>
            <a:br>
              <a:rPr lang="en-US" b="1" dirty="0">
                <a:solidFill>
                  <a:srgbClr val="0070C0"/>
                </a:solidFill>
              </a:rPr>
            </a:br>
            <a:r>
              <a:rPr lang="en-US" b="1" dirty="0" err="1">
                <a:solidFill>
                  <a:srgbClr val="0070C0"/>
                </a:solidFill>
              </a:rPr>
              <a:t>System.out.println</a:t>
            </a:r>
            <a:r>
              <a:rPr lang="en-US" b="1" dirty="0">
                <a:solidFill>
                  <a:srgbClr val="0070C0"/>
                </a:solidFill>
              </a:rPr>
              <a:t>(sub + " " + </a:t>
            </a:r>
            <a:r>
              <a:rPr lang="en-US" b="1" dirty="0" err="1">
                <a:solidFill>
                  <a:srgbClr val="0070C0"/>
                </a:solidFill>
              </a:rPr>
              <a:t>len</a:t>
            </a:r>
            <a:r>
              <a:rPr lang="en-US" b="1" dirty="0">
                <a:solidFill>
                  <a:srgbClr val="0070C0"/>
                </a:solidFill>
              </a:rPr>
              <a:t> + " " + </a:t>
            </a:r>
            <a:r>
              <a:rPr lang="en-US" b="1" dirty="0" err="1">
                <a:solidFill>
                  <a:srgbClr val="0070C0"/>
                </a:solidFill>
              </a:rPr>
              <a:t>ch</a:t>
            </a:r>
            <a:r>
              <a:rPr lang="en-US" b="1" dirty="0">
                <a:solidFill>
                  <a:srgbClr val="0070C0"/>
                </a:solidFill>
              </a:rPr>
              <a:t>);</a:t>
            </a:r>
            <a:r>
              <a:rPr lang="en-US" dirty="0"/>
              <a:t/>
            </a:r>
            <a:br>
              <a:rPr lang="en-US" dirty="0"/>
            </a:br>
            <a:r>
              <a:rPr lang="en-US" dirty="0"/>
              <a:t>The correct answer is </a:t>
            </a:r>
            <a:r>
              <a:rPr lang="en-US" dirty="0" err="1"/>
              <a:t>anim</a:t>
            </a:r>
            <a:r>
              <a:rPr lang="en-US" dirty="0"/>
              <a:t> 7 s.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36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211372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3-</a:t>
            </a:r>
            <a:r>
              <a:rPr lang="fr-FR" b="1" dirty="0"/>
              <a:t> </a:t>
            </a:r>
            <a:r>
              <a:rPr lang="fr-FR" b="1" dirty="0">
                <a:solidFill>
                  <a:srgbClr val="FF0000"/>
                </a:solidFill>
              </a:rPr>
              <a:t>Important </a:t>
            </a:r>
            <a:r>
              <a:rPr lang="fr-FR" b="1" i="1" dirty="0" err="1">
                <a:solidFill>
                  <a:srgbClr val="FF0000"/>
                </a:solidFill>
              </a:rPr>
              <a:t>StringBuilder</a:t>
            </a:r>
            <a:r>
              <a:rPr lang="fr-FR" b="1" i="1" dirty="0">
                <a:solidFill>
                  <a:srgbClr val="FF0000"/>
                </a:solidFill>
              </a:rPr>
              <a:t> </a:t>
            </a:r>
            <a:r>
              <a:rPr lang="fr-FR" b="1" dirty="0">
                <a:solidFill>
                  <a:srgbClr val="FF0000"/>
                </a:solidFill>
              </a:rPr>
              <a:t>Methods </a:t>
            </a:r>
            <a:r>
              <a:rPr lang="fr-FR" dirty="0"/>
              <a:t/>
            </a:r>
            <a:br>
              <a:rPr lang="fr-FR" dirty="0"/>
            </a:b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37</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FBC17C8A-4AF6-4477-A6C9-DD33D9478604}"/>
              </a:ext>
            </a:extLst>
          </p:cNvPr>
          <p:cNvPicPr>
            <a:picLocks noChangeAspect="1"/>
          </p:cNvPicPr>
          <p:nvPr/>
        </p:nvPicPr>
        <p:blipFill>
          <a:blip r:embed="rId2"/>
          <a:stretch>
            <a:fillRect/>
          </a:stretch>
        </p:blipFill>
        <p:spPr>
          <a:xfrm>
            <a:off x="2466908" y="3028937"/>
            <a:ext cx="6457950" cy="2893497"/>
          </a:xfrm>
          <a:prstGeom prst="rect">
            <a:avLst/>
          </a:prstGeom>
        </p:spPr>
      </p:pic>
    </p:spTree>
    <p:extLst>
      <p:ext uri="{BB962C8B-B14F-4D97-AF65-F5344CB8AC3E}">
        <p14:creationId xmlns:p14="http://schemas.microsoft.com/office/powerpoint/2010/main" val="34711710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3-</a:t>
            </a:r>
            <a:r>
              <a:rPr lang="fr-FR" b="1" dirty="0"/>
              <a:t> </a:t>
            </a:r>
            <a:r>
              <a:rPr lang="fr-FR" b="1" dirty="0">
                <a:solidFill>
                  <a:srgbClr val="FF0000"/>
                </a:solidFill>
              </a:rPr>
              <a:t>Important </a:t>
            </a:r>
            <a:r>
              <a:rPr lang="fr-FR" b="1" i="1" dirty="0" err="1">
                <a:solidFill>
                  <a:srgbClr val="FF0000"/>
                </a:solidFill>
              </a:rPr>
              <a:t>StringBuilder</a:t>
            </a:r>
            <a:r>
              <a:rPr lang="fr-FR" b="1" i="1" dirty="0">
                <a:solidFill>
                  <a:srgbClr val="FF0000"/>
                </a:solidFill>
              </a:rPr>
              <a:t> </a:t>
            </a:r>
            <a:r>
              <a:rPr lang="fr-FR" b="1" dirty="0">
                <a:solidFill>
                  <a:srgbClr val="FF0000"/>
                </a:solidFill>
              </a:rPr>
              <a:t>Methods </a:t>
            </a:r>
            <a:r>
              <a:rPr lang="fr-FR" dirty="0"/>
              <a:t/>
            </a:r>
            <a:br>
              <a:rPr lang="fr-FR" dirty="0"/>
            </a:b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38</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851779E0-ABB2-44C3-AC12-62CD76F5543C}"/>
              </a:ext>
            </a:extLst>
          </p:cNvPr>
          <p:cNvPicPr>
            <a:picLocks noChangeAspect="1"/>
          </p:cNvPicPr>
          <p:nvPr/>
        </p:nvPicPr>
        <p:blipFill>
          <a:blip r:embed="rId2"/>
          <a:stretch>
            <a:fillRect/>
          </a:stretch>
        </p:blipFill>
        <p:spPr>
          <a:xfrm>
            <a:off x="2579517" y="2972354"/>
            <a:ext cx="6325332" cy="2996646"/>
          </a:xfrm>
          <a:prstGeom prst="rect">
            <a:avLst/>
          </a:prstGeom>
        </p:spPr>
      </p:pic>
    </p:spTree>
    <p:extLst>
      <p:ext uri="{BB962C8B-B14F-4D97-AF65-F5344CB8AC3E}">
        <p14:creationId xmlns:p14="http://schemas.microsoft.com/office/powerpoint/2010/main" val="22581543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3-</a:t>
            </a:r>
            <a:r>
              <a:rPr lang="fr-FR" b="1" dirty="0"/>
              <a:t> </a:t>
            </a:r>
            <a:r>
              <a:rPr lang="fr-FR" b="1" dirty="0">
                <a:solidFill>
                  <a:srgbClr val="FF0000"/>
                </a:solidFill>
              </a:rPr>
              <a:t>Important </a:t>
            </a:r>
            <a:r>
              <a:rPr lang="fr-FR" b="1" i="1" dirty="0" err="1">
                <a:solidFill>
                  <a:srgbClr val="FF0000"/>
                </a:solidFill>
              </a:rPr>
              <a:t>StringBuilder</a:t>
            </a:r>
            <a:r>
              <a:rPr lang="fr-FR" b="1" i="1" dirty="0">
                <a:solidFill>
                  <a:srgbClr val="FF0000"/>
                </a:solidFill>
              </a:rPr>
              <a:t> </a:t>
            </a:r>
            <a:r>
              <a:rPr lang="fr-FR" b="1" dirty="0">
                <a:solidFill>
                  <a:srgbClr val="FF0000"/>
                </a:solidFill>
              </a:rPr>
              <a:t>Methods </a:t>
            </a:r>
            <a:r>
              <a:rPr lang="fr-FR" dirty="0"/>
              <a:t/>
            </a:r>
            <a:br>
              <a:rPr lang="fr-FR" dirty="0"/>
            </a:b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39</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89684415-DE39-4637-B7EF-DCF7375C6936}"/>
              </a:ext>
            </a:extLst>
          </p:cNvPr>
          <p:cNvPicPr>
            <a:picLocks noChangeAspect="1"/>
          </p:cNvPicPr>
          <p:nvPr/>
        </p:nvPicPr>
        <p:blipFill>
          <a:blip r:embed="rId2"/>
          <a:stretch>
            <a:fillRect/>
          </a:stretch>
        </p:blipFill>
        <p:spPr>
          <a:xfrm>
            <a:off x="1190991" y="3020907"/>
            <a:ext cx="5172517" cy="2854961"/>
          </a:xfrm>
          <a:prstGeom prst="rect">
            <a:avLst/>
          </a:prstGeom>
        </p:spPr>
      </p:pic>
    </p:spTree>
    <p:extLst>
      <p:ext uri="{BB962C8B-B14F-4D97-AF65-F5344CB8AC3E}">
        <p14:creationId xmlns:p14="http://schemas.microsoft.com/office/powerpoint/2010/main" val="1376604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a:xfrm>
            <a:off x="1295401" y="2556932"/>
            <a:ext cx="10000956" cy="3318936"/>
          </a:xfrm>
        </p:spPr>
        <p:txBody>
          <a:bodyPr>
            <a:normAutofit fontScale="92500" lnSpcReduction="20000"/>
          </a:bodyPr>
          <a:lstStyle/>
          <a:p>
            <a:r>
              <a:rPr lang="en-US" dirty="0"/>
              <a:t>The String class is such a fundamental class that you’d be hard-pressed to write code without it. After all, you can’t even write a main() method without using the String class. A </a:t>
            </a:r>
            <a:r>
              <a:rPr lang="en-US" i="1" dirty="0"/>
              <a:t>string </a:t>
            </a:r>
            <a:r>
              <a:rPr lang="en-US" dirty="0"/>
              <a:t>is basically a sequence of characters; here’s an example:</a:t>
            </a:r>
            <a:br>
              <a:rPr lang="en-US" dirty="0"/>
            </a:br>
            <a:r>
              <a:rPr lang="en-US" b="1" dirty="0">
                <a:solidFill>
                  <a:srgbClr val="0070C0"/>
                </a:solidFill>
              </a:rPr>
              <a:t>String name = "Fluffy" </a:t>
            </a:r>
            <a:r>
              <a:rPr lang="en-US" dirty="0"/>
              <a:t/>
            </a:r>
            <a:br>
              <a:rPr lang="en-US" dirty="0"/>
            </a:br>
            <a:r>
              <a:rPr lang="en-US" dirty="0"/>
              <a:t>As you learned in Chapter 1, “Java Building Blocks,” this is an example of a reference</a:t>
            </a:r>
            <a:br>
              <a:rPr lang="en-US" dirty="0"/>
            </a:br>
            <a:r>
              <a:rPr lang="en-US" dirty="0"/>
              <a:t>type. You also learned that reference types are created using the new keyword. Wait a minute.</a:t>
            </a:r>
            <a:br>
              <a:rPr lang="en-US" dirty="0"/>
            </a:br>
            <a:r>
              <a:rPr lang="en-US" dirty="0"/>
              <a:t>Something is missing from the previous example: it doesn’t have </a:t>
            </a:r>
            <a:r>
              <a:rPr lang="en-US" b="1" dirty="0">
                <a:solidFill>
                  <a:srgbClr val="0070C0"/>
                </a:solidFill>
              </a:rPr>
              <a:t>new</a:t>
            </a:r>
            <a:r>
              <a:rPr lang="en-US" dirty="0"/>
              <a:t> in it! In Java, these two snippets both create a String:</a:t>
            </a:r>
            <a:br>
              <a:rPr lang="en-US" dirty="0"/>
            </a:br>
            <a:r>
              <a:rPr lang="en-US" b="1" dirty="0">
                <a:solidFill>
                  <a:srgbClr val="0070C0"/>
                </a:solidFill>
              </a:rPr>
              <a:t>String name = "Fluffy";</a:t>
            </a:r>
            <a:br>
              <a:rPr lang="en-US" b="1" dirty="0">
                <a:solidFill>
                  <a:srgbClr val="0070C0"/>
                </a:solidFill>
              </a:rPr>
            </a:br>
            <a:r>
              <a:rPr lang="en-US" b="1" dirty="0">
                <a:solidFill>
                  <a:srgbClr val="0070C0"/>
                </a:solidFill>
              </a:rPr>
              <a:t>String name = new String("Fluffy"); </a:t>
            </a: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8287772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3-</a:t>
            </a:r>
            <a:r>
              <a:rPr lang="fr-FR" b="1" dirty="0"/>
              <a:t> </a:t>
            </a:r>
            <a:r>
              <a:rPr lang="fr-FR" b="1" dirty="0">
                <a:solidFill>
                  <a:srgbClr val="FF0000"/>
                </a:solidFill>
              </a:rPr>
              <a:t>Important </a:t>
            </a:r>
            <a:r>
              <a:rPr lang="fr-FR" b="1" i="1" dirty="0" err="1">
                <a:solidFill>
                  <a:srgbClr val="FF0000"/>
                </a:solidFill>
              </a:rPr>
              <a:t>StringBuilder</a:t>
            </a:r>
            <a:r>
              <a:rPr lang="fr-FR" b="1" i="1" dirty="0">
                <a:solidFill>
                  <a:srgbClr val="FF0000"/>
                </a:solidFill>
              </a:rPr>
              <a:t> </a:t>
            </a:r>
            <a:r>
              <a:rPr lang="fr-FR" b="1" dirty="0">
                <a:solidFill>
                  <a:srgbClr val="FF0000"/>
                </a:solidFill>
              </a:rPr>
              <a:t>Methods </a:t>
            </a:r>
            <a:r>
              <a:rPr lang="fr-FR" dirty="0"/>
              <a:t/>
            </a:r>
            <a:br>
              <a:rPr lang="fr-FR" dirty="0"/>
            </a:b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40</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7" name="Image 6">
            <a:extLst>
              <a:ext uri="{FF2B5EF4-FFF2-40B4-BE49-F238E27FC236}">
                <a16:creationId xmlns="" xmlns:a16="http://schemas.microsoft.com/office/drawing/2014/main" id="{F3B71791-F4EF-4BFD-8C18-4DCD21C6D05B}"/>
              </a:ext>
            </a:extLst>
          </p:cNvPr>
          <p:cNvPicPr>
            <a:picLocks noChangeAspect="1"/>
          </p:cNvPicPr>
          <p:nvPr/>
        </p:nvPicPr>
        <p:blipFill>
          <a:blip r:embed="rId2"/>
          <a:stretch>
            <a:fillRect/>
          </a:stretch>
        </p:blipFill>
        <p:spPr>
          <a:xfrm>
            <a:off x="2405061" y="3042776"/>
            <a:ext cx="6196240" cy="2926224"/>
          </a:xfrm>
          <a:prstGeom prst="rect">
            <a:avLst/>
          </a:prstGeom>
        </p:spPr>
      </p:pic>
    </p:spTree>
    <p:extLst>
      <p:ext uri="{BB962C8B-B14F-4D97-AF65-F5344CB8AC3E}">
        <p14:creationId xmlns:p14="http://schemas.microsoft.com/office/powerpoint/2010/main" val="31402543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3-</a:t>
            </a:r>
            <a:r>
              <a:rPr lang="fr-FR" b="1" dirty="0"/>
              <a:t> </a:t>
            </a:r>
            <a:r>
              <a:rPr lang="fr-FR" b="1" dirty="0">
                <a:solidFill>
                  <a:srgbClr val="FF0000"/>
                </a:solidFill>
              </a:rPr>
              <a:t>Important </a:t>
            </a:r>
            <a:r>
              <a:rPr lang="fr-FR" b="1" i="1" dirty="0" err="1">
                <a:solidFill>
                  <a:srgbClr val="FF0000"/>
                </a:solidFill>
              </a:rPr>
              <a:t>StringBuilder</a:t>
            </a:r>
            <a:r>
              <a:rPr lang="fr-FR" b="1" i="1" dirty="0">
                <a:solidFill>
                  <a:srgbClr val="FF0000"/>
                </a:solidFill>
              </a:rPr>
              <a:t> </a:t>
            </a:r>
            <a:r>
              <a:rPr lang="fr-FR" b="1" dirty="0">
                <a:solidFill>
                  <a:srgbClr val="FF0000"/>
                </a:solidFill>
              </a:rPr>
              <a:t>Methods </a:t>
            </a:r>
            <a:r>
              <a:rPr lang="fr-FR" dirty="0"/>
              <a:t/>
            </a:r>
            <a:br>
              <a:rPr lang="fr-FR" dirty="0"/>
            </a:b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41</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CEAF820E-6D32-4505-835B-F630E92AD588}"/>
              </a:ext>
            </a:extLst>
          </p:cNvPr>
          <p:cNvPicPr>
            <a:picLocks noChangeAspect="1"/>
          </p:cNvPicPr>
          <p:nvPr/>
        </p:nvPicPr>
        <p:blipFill>
          <a:blip r:embed="rId2"/>
          <a:stretch>
            <a:fillRect/>
          </a:stretch>
        </p:blipFill>
        <p:spPr>
          <a:xfrm>
            <a:off x="2102832" y="3137411"/>
            <a:ext cx="6498469" cy="2738457"/>
          </a:xfrm>
          <a:prstGeom prst="rect">
            <a:avLst/>
          </a:prstGeom>
        </p:spPr>
      </p:pic>
    </p:spTree>
    <p:extLst>
      <p:ext uri="{BB962C8B-B14F-4D97-AF65-F5344CB8AC3E}">
        <p14:creationId xmlns:p14="http://schemas.microsoft.com/office/powerpoint/2010/main" val="20857161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2-Using the </a:t>
            </a:r>
            <a:r>
              <a:rPr lang="fr-FR" b="1" i="1" dirty="0" err="1">
                <a:solidFill>
                  <a:srgbClr val="FF0000"/>
                </a:solidFill>
              </a:rPr>
              <a:t>StringBuilder</a:t>
            </a:r>
            <a:r>
              <a:rPr lang="fr-FR" b="1" i="1" dirty="0">
                <a:solidFill>
                  <a:srgbClr val="FF0000"/>
                </a:solidFill>
              </a:rPr>
              <a:t> </a:t>
            </a:r>
            <a:r>
              <a:rPr lang="fr-FR" b="1" dirty="0">
                <a:solidFill>
                  <a:srgbClr val="FF0000"/>
                </a:solidFill>
              </a:rPr>
              <a:t>Class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b="1" dirty="0">
                <a:solidFill>
                  <a:srgbClr val="FF0000"/>
                </a:solidFill>
              </a:rPr>
              <a:t>4- </a:t>
            </a:r>
            <a:r>
              <a:rPr lang="fr-FR" b="1" i="1" dirty="0" err="1">
                <a:solidFill>
                  <a:srgbClr val="FF0000"/>
                </a:solidFill>
              </a:rPr>
              <a:t>StringBuilder</a:t>
            </a:r>
            <a:r>
              <a:rPr lang="fr-FR" b="1" i="1" dirty="0">
                <a:solidFill>
                  <a:srgbClr val="FF0000"/>
                </a:solidFill>
              </a:rPr>
              <a:t> </a:t>
            </a:r>
            <a:r>
              <a:rPr lang="fr-FR" b="1" dirty="0">
                <a:solidFill>
                  <a:srgbClr val="FF0000"/>
                </a:solidFill>
              </a:rPr>
              <a:t>vs. </a:t>
            </a:r>
            <a:r>
              <a:rPr lang="fr-FR" b="1" i="1" dirty="0" err="1">
                <a:solidFill>
                  <a:srgbClr val="FF0000"/>
                </a:solidFill>
              </a:rPr>
              <a:t>StringBuffer</a:t>
            </a:r>
            <a:r>
              <a:rPr lang="fr-FR" b="1" dirty="0">
                <a:solidFill>
                  <a:srgbClr val="FF0000"/>
                </a:solidFill>
              </a:rPr>
              <a:t> </a:t>
            </a: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b="1" dirty="0">
                <a:solidFill>
                  <a:srgbClr val="FF0000"/>
                </a:solidFill>
              </a:rPr>
              <a:t> </a:t>
            </a:r>
            <a:r>
              <a:rPr lang="fr-FR" dirty="0"/>
              <a:t/>
            </a:r>
            <a:br>
              <a:rPr lang="fr-FR" dirty="0"/>
            </a:br>
            <a:r>
              <a:rPr lang="fr-FR" b="1"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42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034F186E-F253-4AB4-9A06-F6900C074D54}"/>
              </a:ext>
            </a:extLst>
          </p:cNvPr>
          <p:cNvPicPr>
            <a:picLocks noChangeAspect="1"/>
          </p:cNvPicPr>
          <p:nvPr/>
        </p:nvPicPr>
        <p:blipFill>
          <a:blip r:embed="rId2"/>
          <a:stretch>
            <a:fillRect/>
          </a:stretch>
        </p:blipFill>
        <p:spPr>
          <a:xfrm>
            <a:off x="1833139" y="3301779"/>
            <a:ext cx="8525721" cy="2142417"/>
          </a:xfrm>
          <a:prstGeom prst="rect">
            <a:avLst/>
          </a:prstGeom>
        </p:spPr>
      </p:pic>
    </p:spTree>
    <p:extLst>
      <p:ext uri="{BB962C8B-B14F-4D97-AF65-F5344CB8AC3E}">
        <p14:creationId xmlns:p14="http://schemas.microsoft.com/office/powerpoint/2010/main" val="2094158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3-</a:t>
            </a:r>
            <a:r>
              <a:rPr lang="fr-FR" dirty="0"/>
              <a:t> </a:t>
            </a:r>
            <a:r>
              <a:rPr lang="fr-FR" b="1" dirty="0" err="1">
                <a:solidFill>
                  <a:srgbClr val="FF0000"/>
                </a:solidFill>
              </a:rPr>
              <a:t>Understanding</a:t>
            </a:r>
            <a:r>
              <a:rPr lang="fr-FR" b="1" dirty="0">
                <a:solidFill>
                  <a:srgbClr val="FF0000"/>
                </a:solidFill>
              </a:rPr>
              <a:t> </a:t>
            </a:r>
            <a:r>
              <a:rPr lang="fr-FR" b="1" dirty="0" err="1">
                <a:solidFill>
                  <a:srgbClr val="FF0000"/>
                </a:solidFill>
              </a:rPr>
              <a:t>Equality</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b="1" dirty="0">
                <a:solidFill>
                  <a:srgbClr val="FF0000"/>
                </a:solidFill>
              </a:rPr>
              <a:t> </a:t>
            </a:r>
            <a:r>
              <a:rPr lang="fr-FR" dirty="0"/>
              <a:t/>
            </a:r>
            <a:br>
              <a:rPr lang="fr-FR" dirty="0"/>
            </a:br>
            <a:r>
              <a:rPr lang="fr-FR" b="1"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43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78D937F3-793F-4049-A02B-3FD10BC22DBD}"/>
              </a:ext>
            </a:extLst>
          </p:cNvPr>
          <p:cNvPicPr>
            <a:picLocks noChangeAspect="1"/>
          </p:cNvPicPr>
          <p:nvPr/>
        </p:nvPicPr>
        <p:blipFill>
          <a:blip r:embed="rId2"/>
          <a:stretch>
            <a:fillRect/>
          </a:stretch>
        </p:blipFill>
        <p:spPr>
          <a:xfrm>
            <a:off x="1597804" y="2939073"/>
            <a:ext cx="8996389" cy="2376853"/>
          </a:xfrm>
          <a:prstGeom prst="rect">
            <a:avLst/>
          </a:prstGeom>
        </p:spPr>
      </p:pic>
    </p:spTree>
    <p:extLst>
      <p:ext uri="{BB962C8B-B14F-4D97-AF65-F5344CB8AC3E}">
        <p14:creationId xmlns:p14="http://schemas.microsoft.com/office/powerpoint/2010/main" val="11208083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3-</a:t>
            </a:r>
            <a:r>
              <a:rPr lang="fr-FR" dirty="0"/>
              <a:t> </a:t>
            </a:r>
            <a:r>
              <a:rPr lang="fr-FR" b="1" dirty="0" err="1">
                <a:solidFill>
                  <a:srgbClr val="FF0000"/>
                </a:solidFill>
              </a:rPr>
              <a:t>Understanding</a:t>
            </a:r>
            <a:r>
              <a:rPr lang="fr-FR" b="1" dirty="0">
                <a:solidFill>
                  <a:srgbClr val="FF0000"/>
                </a:solidFill>
              </a:rPr>
              <a:t> </a:t>
            </a:r>
            <a:r>
              <a:rPr lang="fr-FR" b="1" dirty="0" err="1">
                <a:solidFill>
                  <a:srgbClr val="FF0000"/>
                </a:solidFill>
              </a:rPr>
              <a:t>Equality</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b="1" dirty="0">
                <a:solidFill>
                  <a:srgbClr val="FF0000"/>
                </a:solidFill>
              </a:rPr>
              <a:t> </a:t>
            </a:r>
            <a:r>
              <a:rPr lang="fr-FR" dirty="0"/>
              <a:t/>
            </a:r>
            <a:br>
              <a:rPr lang="fr-FR" dirty="0"/>
            </a:br>
            <a:r>
              <a:rPr lang="fr-FR" b="1"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44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DD78018A-F3AE-40F2-B9B5-04334D33AFC6}"/>
              </a:ext>
            </a:extLst>
          </p:cNvPr>
          <p:cNvPicPr>
            <a:picLocks noChangeAspect="1"/>
          </p:cNvPicPr>
          <p:nvPr/>
        </p:nvPicPr>
        <p:blipFill>
          <a:blip r:embed="rId2"/>
          <a:stretch>
            <a:fillRect/>
          </a:stretch>
        </p:blipFill>
        <p:spPr>
          <a:xfrm>
            <a:off x="2175436" y="2598737"/>
            <a:ext cx="7564966" cy="3277131"/>
          </a:xfrm>
          <a:prstGeom prst="rect">
            <a:avLst/>
          </a:prstGeom>
        </p:spPr>
      </p:pic>
    </p:spTree>
    <p:extLst>
      <p:ext uri="{BB962C8B-B14F-4D97-AF65-F5344CB8AC3E}">
        <p14:creationId xmlns:p14="http://schemas.microsoft.com/office/powerpoint/2010/main" val="18257168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3-</a:t>
            </a:r>
            <a:r>
              <a:rPr lang="fr-FR" dirty="0"/>
              <a:t> </a:t>
            </a:r>
            <a:r>
              <a:rPr lang="fr-FR" b="1" dirty="0" err="1">
                <a:solidFill>
                  <a:srgbClr val="FF0000"/>
                </a:solidFill>
              </a:rPr>
              <a:t>Understanding</a:t>
            </a:r>
            <a:r>
              <a:rPr lang="fr-FR" b="1" dirty="0">
                <a:solidFill>
                  <a:srgbClr val="FF0000"/>
                </a:solidFill>
              </a:rPr>
              <a:t> </a:t>
            </a:r>
            <a:r>
              <a:rPr lang="fr-FR" b="1" dirty="0" err="1">
                <a:solidFill>
                  <a:srgbClr val="FF0000"/>
                </a:solidFill>
              </a:rPr>
              <a:t>Equality</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a:bodyPr>
          <a:lstStyle/>
          <a:p>
            <a:r>
              <a:rPr lang="en-US" dirty="0"/>
              <a:t>In this example, we don’t have two of the same String literal. Although x and z happen to evaluate to the same string, one is computed at runtime. Since it isn’t the same at compile-time, a new String object is created.</a:t>
            </a:r>
            <a:br>
              <a:rPr lang="en-US" dirty="0"/>
            </a:br>
            <a:r>
              <a:rPr lang="en-US" dirty="0"/>
              <a:t>You can even force the issue by creating a new String:</a:t>
            </a:r>
            <a:br>
              <a:rPr lang="en-US" dirty="0"/>
            </a:br>
            <a:r>
              <a:rPr lang="en-US" b="1" dirty="0">
                <a:solidFill>
                  <a:srgbClr val="0070C0"/>
                </a:solidFill>
              </a:rPr>
              <a:t>String x = new String("Hello World");</a:t>
            </a:r>
            <a:br>
              <a:rPr lang="en-US" b="1" dirty="0">
                <a:solidFill>
                  <a:srgbClr val="0070C0"/>
                </a:solidFill>
              </a:rPr>
            </a:br>
            <a:r>
              <a:rPr lang="en-US" b="1" dirty="0">
                <a:solidFill>
                  <a:srgbClr val="0070C0"/>
                </a:solidFill>
              </a:rPr>
              <a:t>String y = "Hello World";</a:t>
            </a:r>
            <a:br>
              <a:rPr lang="en-US" b="1" dirty="0">
                <a:solidFill>
                  <a:srgbClr val="0070C0"/>
                </a:solidFill>
              </a:rPr>
            </a:br>
            <a:r>
              <a:rPr lang="en-US" b="1" dirty="0" err="1">
                <a:solidFill>
                  <a:srgbClr val="0070C0"/>
                </a:solidFill>
              </a:rPr>
              <a:t>System.out.println</a:t>
            </a:r>
            <a:r>
              <a:rPr lang="en-US" b="1" dirty="0">
                <a:solidFill>
                  <a:srgbClr val="0070C0"/>
                </a:solidFill>
              </a:rPr>
              <a:t>(x == y); // false</a:t>
            </a:r>
            <a:r>
              <a:rPr lang="en-US" dirty="0"/>
              <a:t/>
            </a:r>
            <a:br>
              <a:rPr lang="en-US" dirty="0"/>
            </a:br>
            <a:r>
              <a:rPr lang="en-US" dirty="0"/>
              <a:t>Since you have specifically requested a different String object, the pooled value isn’t</a:t>
            </a:r>
            <a:br>
              <a:rPr lang="en-US" dirty="0"/>
            </a:br>
            <a:r>
              <a:rPr lang="en-US" dirty="0"/>
              <a:t>shared.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45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6395638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3-</a:t>
            </a:r>
            <a:r>
              <a:rPr lang="fr-FR" dirty="0"/>
              <a:t> </a:t>
            </a:r>
            <a:r>
              <a:rPr lang="fr-FR" b="1" dirty="0" err="1">
                <a:solidFill>
                  <a:srgbClr val="FF0000"/>
                </a:solidFill>
              </a:rPr>
              <a:t>Understanding</a:t>
            </a:r>
            <a:r>
              <a:rPr lang="fr-FR" b="1" dirty="0">
                <a:solidFill>
                  <a:srgbClr val="FF0000"/>
                </a:solidFill>
              </a:rPr>
              <a:t> </a:t>
            </a:r>
            <a:r>
              <a:rPr lang="fr-FR" b="1" dirty="0" err="1">
                <a:solidFill>
                  <a:srgbClr val="FF0000"/>
                </a:solidFill>
              </a:rPr>
              <a:t>Equality</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46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276B836F-90AD-4E5E-A9D4-7E01580FE664}"/>
              </a:ext>
            </a:extLst>
          </p:cNvPr>
          <p:cNvPicPr>
            <a:picLocks noChangeAspect="1"/>
          </p:cNvPicPr>
          <p:nvPr/>
        </p:nvPicPr>
        <p:blipFill>
          <a:blip r:embed="rId2"/>
          <a:stretch>
            <a:fillRect/>
          </a:stretch>
        </p:blipFill>
        <p:spPr>
          <a:xfrm>
            <a:off x="1916212" y="2804000"/>
            <a:ext cx="8561211" cy="2646998"/>
          </a:xfrm>
          <a:prstGeom prst="rect">
            <a:avLst/>
          </a:prstGeom>
        </p:spPr>
      </p:pic>
    </p:spTree>
    <p:extLst>
      <p:ext uri="{BB962C8B-B14F-4D97-AF65-F5344CB8AC3E}">
        <p14:creationId xmlns:p14="http://schemas.microsoft.com/office/powerpoint/2010/main" val="21185675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3-</a:t>
            </a:r>
            <a:r>
              <a:rPr lang="fr-FR" dirty="0"/>
              <a:t> </a:t>
            </a:r>
            <a:r>
              <a:rPr lang="fr-FR" b="1" dirty="0" err="1">
                <a:solidFill>
                  <a:srgbClr val="FF0000"/>
                </a:solidFill>
              </a:rPr>
              <a:t>Understanding</a:t>
            </a:r>
            <a:r>
              <a:rPr lang="fr-FR" b="1" dirty="0">
                <a:solidFill>
                  <a:srgbClr val="FF0000"/>
                </a:solidFill>
              </a:rPr>
              <a:t> </a:t>
            </a:r>
            <a:r>
              <a:rPr lang="fr-FR" b="1" dirty="0" err="1">
                <a:solidFill>
                  <a:srgbClr val="FF0000"/>
                </a:solidFill>
              </a:rPr>
              <a:t>Equality</a:t>
            </a:r>
            <a:r>
              <a:rPr lang="fr-FR" b="1" dirty="0">
                <a:solidFill>
                  <a:srgbClr val="FF0000"/>
                </a:solidFill>
              </a:rPr>
              <a:t> </a:t>
            </a: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47</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0305E956-631A-4A67-9D72-44285E453592}"/>
              </a:ext>
            </a:extLst>
          </p:cNvPr>
          <p:cNvPicPr>
            <a:picLocks noChangeAspect="1"/>
          </p:cNvPicPr>
          <p:nvPr/>
        </p:nvPicPr>
        <p:blipFill>
          <a:blip r:embed="rId2"/>
          <a:stretch>
            <a:fillRect/>
          </a:stretch>
        </p:blipFill>
        <p:spPr>
          <a:xfrm>
            <a:off x="2363884" y="2485540"/>
            <a:ext cx="7665867" cy="3283919"/>
          </a:xfrm>
          <a:prstGeom prst="rect">
            <a:avLst/>
          </a:prstGeom>
        </p:spPr>
      </p:pic>
    </p:spTree>
    <p:extLst>
      <p:ext uri="{BB962C8B-B14F-4D97-AF65-F5344CB8AC3E}">
        <p14:creationId xmlns:p14="http://schemas.microsoft.com/office/powerpoint/2010/main" val="7673355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10000"/>
          </a:bodyPr>
          <a:lstStyle/>
          <a:p>
            <a:r>
              <a:rPr lang="en-US" dirty="0"/>
              <a:t>Up to now, we’ve been referring to the String and StringBuilder classes as a “sequence of</a:t>
            </a:r>
            <a:br>
              <a:rPr lang="en-US" dirty="0"/>
            </a:br>
            <a:r>
              <a:rPr lang="en-US" dirty="0"/>
              <a:t>characters.” This is true. They are implemented using an </a:t>
            </a:r>
            <a:r>
              <a:rPr lang="en-US" i="1" dirty="0"/>
              <a:t>array </a:t>
            </a:r>
            <a:r>
              <a:rPr lang="en-US" dirty="0"/>
              <a:t>of characters. An array is an</a:t>
            </a:r>
            <a:br>
              <a:rPr lang="en-US" dirty="0"/>
            </a:br>
            <a:r>
              <a:rPr lang="en-US" dirty="0"/>
              <a:t>area of memory on the heap with space for a designated number of elements. A String is</a:t>
            </a:r>
            <a:br>
              <a:rPr lang="en-US" dirty="0"/>
            </a:br>
            <a:r>
              <a:rPr lang="en-US" dirty="0"/>
              <a:t>implemented as an array with some methods that you might want to use when dealing with</a:t>
            </a:r>
            <a:br>
              <a:rPr lang="en-US" dirty="0"/>
            </a:br>
            <a:r>
              <a:rPr lang="en-US" dirty="0"/>
              <a:t>characters specifically.</a:t>
            </a:r>
          </a:p>
          <a:p>
            <a:r>
              <a:rPr lang="en-US" dirty="0"/>
              <a:t> A StringBuilder is implemented as an array where the array object is replaced with a new bigger array object when it runs out of space to store all the characters. A big difference is that an array can be of any other Java type. </a:t>
            </a:r>
          </a:p>
          <a:p>
            <a:r>
              <a:rPr lang="en-US" dirty="0"/>
              <a:t>If we didn’t want to use a String for some reason, we could use an array of char primitives directly: </a:t>
            </a:r>
            <a:r>
              <a:rPr lang="en-US" b="1" dirty="0">
                <a:solidFill>
                  <a:srgbClr val="0070C0"/>
                </a:solidFill>
              </a:rPr>
              <a:t>char[] letters; </a:t>
            </a: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48</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2922162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b="1" dirty="0">
                <a:solidFill>
                  <a:srgbClr val="FF0000"/>
                </a:solidFill>
              </a:rPr>
              <a:t>4-1-</a:t>
            </a:r>
            <a:r>
              <a:rPr lang="en-US" b="1" dirty="0">
                <a:solidFill>
                  <a:srgbClr val="FF0000"/>
                </a:solidFill>
              </a:rPr>
              <a:t> Creating an Array of Primitives </a:t>
            </a: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b="1" dirty="0">
                <a:solidFill>
                  <a:srgbClr val="FF0000"/>
                </a:solidFill>
              </a:rPr>
              <a:t> </a:t>
            </a:r>
            <a:r>
              <a:rPr lang="fr-FR" dirty="0"/>
              <a:t/>
            </a:r>
            <a:br>
              <a:rPr lang="fr-FR" dirty="0"/>
            </a:br>
            <a:r>
              <a:rPr lang="fr-FR" b="1"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49</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F6408083-A2D2-434B-A36D-25256A7AB74B}"/>
              </a:ext>
            </a:extLst>
          </p:cNvPr>
          <p:cNvPicPr>
            <a:picLocks noChangeAspect="1"/>
          </p:cNvPicPr>
          <p:nvPr/>
        </p:nvPicPr>
        <p:blipFill>
          <a:blip r:embed="rId2"/>
          <a:stretch>
            <a:fillRect/>
          </a:stretch>
        </p:blipFill>
        <p:spPr>
          <a:xfrm>
            <a:off x="2882043" y="2994391"/>
            <a:ext cx="6427911" cy="2881477"/>
          </a:xfrm>
          <a:prstGeom prst="rect">
            <a:avLst/>
          </a:prstGeom>
        </p:spPr>
      </p:pic>
    </p:spTree>
    <p:extLst>
      <p:ext uri="{BB962C8B-B14F-4D97-AF65-F5344CB8AC3E}">
        <p14:creationId xmlns:p14="http://schemas.microsoft.com/office/powerpoint/2010/main" val="447279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en-US" dirty="0"/>
              <a:t>Both give you a reference variable of type name pointing to the String object "Fluffy". They are subtly different, as you’ll see in the section “String Pool,” later in this chapter. For now, just remember that the String class is special and doesn’t need to be instantiated with </a:t>
            </a:r>
            <a:r>
              <a:rPr lang="en-US" b="1" dirty="0">
                <a:solidFill>
                  <a:srgbClr val="0070C0"/>
                </a:solidFill>
              </a:rPr>
              <a:t>new</a:t>
            </a:r>
            <a:r>
              <a:rPr lang="en-US" dirty="0"/>
              <a:t>.</a:t>
            </a:r>
            <a:br>
              <a:rPr lang="en-US" dirty="0"/>
            </a:br>
            <a:r>
              <a:rPr lang="en-US" dirty="0"/>
              <a:t>In this section, we’ll look at concatenation, immutability, the string pool, common methods, and method chaining. </a:t>
            </a: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764398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b="1" dirty="0">
                <a:solidFill>
                  <a:srgbClr val="FF0000"/>
                </a:solidFill>
              </a:rPr>
              <a:t>4-1-</a:t>
            </a:r>
            <a:r>
              <a:rPr lang="en-US" b="1" dirty="0">
                <a:solidFill>
                  <a:srgbClr val="FF0000"/>
                </a:solidFill>
              </a:rPr>
              <a:t> Creating an Array of Primitives </a:t>
            </a: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b="1" dirty="0">
                <a:solidFill>
                  <a:srgbClr val="FF0000"/>
                </a:solidFill>
              </a:rPr>
              <a:t> </a:t>
            </a:r>
            <a:r>
              <a:rPr lang="fr-FR" dirty="0"/>
              <a:t/>
            </a:r>
            <a:br>
              <a:rPr lang="fr-FR" dirty="0"/>
            </a:br>
            <a:r>
              <a:rPr lang="fr-FR" b="1"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50</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DBD5769B-7852-458B-902B-5B66F12A5F9C}"/>
              </a:ext>
            </a:extLst>
          </p:cNvPr>
          <p:cNvPicPr>
            <a:picLocks noChangeAspect="1"/>
          </p:cNvPicPr>
          <p:nvPr/>
        </p:nvPicPr>
        <p:blipFill>
          <a:blip r:embed="rId2"/>
          <a:stretch>
            <a:fillRect/>
          </a:stretch>
        </p:blipFill>
        <p:spPr>
          <a:xfrm>
            <a:off x="2069195" y="3085880"/>
            <a:ext cx="7153275" cy="2543175"/>
          </a:xfrm>
          <a:prstGeom prst="rect">
            <a:avLst/>
          </a:prstGeom>
        </p:spPr>
      </p:pic>
    </p:spTree>
    <p:extLst>
      <p:ext uri="{BB962C8B-B14F-4D97-AF65-F5344CB8AC3E}">
        <p14:creationId xmlns:p14="http://schemas.microsoft.com/office/powerpoint/2010/main" val="18616063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b="1" dirty="0">
                <a:solidFill>
                  <a:srgbClr val="FF0000"/>
                </a:solidFill>
              </a:rPr>
              <a:t>4-1-</a:t>
            </a:r>
            <a:r>
              <a:rPr lang="en-US" b="1" dirty="0">
                <a:solidFill>
                  <a:srgbClr val="FF0000"/>
                </a:solidFill>
              </a:rPr>
              <a:t> Creating an Array of Primitives </a:t>
            </a: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dirty="0"/>
              <a:t/>
            </a:r>
            <a:br>
              <a:rPr lang="fr-FR" dirty="0"/>
            </a:br>
            <a:r>
              <a:rPr lang="fr-FR" b="1" dirty="0">
                <a:solidFill>
                  <a:srgbClr val="FF0000"/>
                </a:solidFill>
              </a:rPr>
              <a:t> </a:t>
            </a:r>
            <a:r>
              <a:rPr lang="fr-FR" dirty="0"/>
              <a:t/>
            </a:r>
            <a:br>
              <a:rPr lang="fr-FR" dirty="0"/>
            </a:br>
            <a:r>
              <a:rPr lang="fr-FR" b="1" dirty="0">
                <a:solidFill>
                  <a:srgbClr val="FF000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51</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4AB707E4-08FE-4802-A21C-1A198755149F}"/>
              </a:ext>
            </a:extLst>
          </p:cNvPr>
          <p:cNvPicPr>
            <a:picLocks noChangeAspect="1"/>
          </p:cNvPicPr>
          <p:nvPr/>
        </p:nvPicPr>
        <p:blipFill>
          <a:blip r:embed="rId2"/>
          <a:stretch>
            <a:fillRect/>
          </a:stretch>
        </p:blipFill>
        <p:spPr>
          <a:xfrm>
            <a:off x="2783423" y="3429000"/>
            <a:ext cx="6892357" cy="2314502"/>
          </a:xfrm>
          <a:prstGeom prst="rect">
            <a:avLst/>
          </a:prstGeom>
        </p:spPr>
      </p:pic>
    </p:spTree>
    <p:extLst>
      <p:ext uri="{BB962C8B-B14F-4D97-AF65-F5344CB8AC3E}">
        <p14:creationId xmlns:p14="http://schemas.microsoft.com/office/powerpoint/2010/main" val="42160907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lnSpcReduction="10000"/>
          </a:bodyPr>
          <a:lstStyle/>
          <a:p>
            <a:r>
              <a:rPr lang="fr-FR" b="1" dirty="0">
                <a:solidFill>
                  <a:srgbClr val="FF0000"/>
                </a:solidFill>
              </a:rPr>
              <a:t>4-1-</a:t>
            </a:r>
            <a:r>
              <a:rPr lang="en-US" b="1" dirty="0">
                <a:solidFill>
                  <a:srgbClr val="FF0000"/>
                </a:solidFill>
              </a:rPr>
              <a:t> Creating an Array of Primitives </a:t>
            </a:r>
            <a:r>
              <a:rPr lang="fr-FR" dirty="0"/>
              <a:t/>
            </a:r>
            <a:br>
              <a:rPr lang="fr-FR" dirty="0"/>
            </a:br>
            <a:r>
              <a:rPr lang="fr-FR" dirty="0"/>
              <a:t/>
            </a:r>
            <a:br>
              <a:rPr lang="fr-FR" dirty="0"/>
            </a:br>
            <a:r>
              <a:rPr lang="en-US" dirty="0"/>
              <a:t>Finally, you can type the [] before or after the name, and adding a space is optional.</a:t>
            </a:r>
            <a:br>
              <a:rPr lang="en-US" dirty="0"/>
            </a:br>
            <a:r>
              <a:rPr lang="en-US" dirty="0"/>
              <a:t>This means that all four of these statements do the exact same thing:</a:t>
            </a:r>
            <a:br>
              <a:rPr lang="en-US" dirty="0"/>
            </a:br>
            <a:r>
              <a:rPr lang="en-US" b="1" dirty="0">
                <a:solidFill>
                  <a:srgbClr val="0070C0"/>
                </a:solidFill>
              </a:rPr>
              <a:t>int[] </a:t>
            </a:r>
            <a:r>
              <a:rPr lang="en-US" b="1" dirty="0" err="1">
                <a:solidFill>
                  <a:srgbClr val="0070C0"/>
                </a:solidFill>
              </a:rPr>
              <a:t>numAnimals</a:t>
            </a:r>
            <a:r>
              <a:rPr lang="en-US" b="1" dirty="0">
                <a:solidFill>
                  <a:srgbClr val="0070C0"/>
                </a:solidFill>
              </a:rPr>
              <a:t>;</a:t>
            </a:r>
            <a:br>
              <a:rPr lang="en-US" b="1" dirty="0">
                <a:solidFill>
                  <a:srgbClr val="0070C0"/>
                </a:solidFill>
              </a:rPr>
            </a:br>
            <a:r>
              <a:rPr lang="en-US" b="1" dirty="0">
                <a:solidFill>
                  <a:srgbClr val="0070C0"/>
                </a:solidFill>
              </a:rPr>
              <a:t>int [] numAnimals2;</a:t>
            </a:r>
            <a:br>
              <a:rPr lang="en-US" b="1" dirty="0">
                <a:solidFill>
                  <a:srgbClr val="0070C0"/>
                </a:solidFill>
              </a:rPr>
            </a:br>
            <a:r>
              <a:rPr lang="en-US" b="1" dirty="0">
                <a:solidFill>
                  <a:srgbClr val="0070C0"/>
                </a:solidFill>
              </a:rPr>
              <a:t>int numAnimals3[];</a:t>
            </a:r>
            <a:br>
              <a:rPr lang="en-US" b="1" dirty="0">
                <a:solidFill>
                  <a:srgbClr val="0070C0"/>
                </a:solidFill>
              </a:rPr>
            </a:br>
            <a:r>
              <a:rPr lang="en-US" b="1" dirty="0">
                <a:solidFill>
                  <a:srgbClr val="0070C0"/>
                </a:solidFill>
              </a:rPr>
              <a:t>int numAnimals4 []; </a:t>
            </a:r>
            <a:r>
              <a:rPr lang="en-US" dirty="0"/>
              <a:t/>
            </a:r>
            <a:br>
              <a:rPr lang="en-US"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52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41897387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lnSpcReduction="20000"/>
          </a:bodyPr>
          <a:lstStyle/>
          <a:p>
            <a:r>
              <a:rPr lang="fr-FR" b="1" dirty="0">
                <a:solidFill>
                  <a:srgbClr val="FF0000"/>
                </a:solidFill>
              </a:rPr>
              <a:t>4-1-</a:t>
            </a:r>
            <a:r>
              <a:rPr lang="en-US" b="1" dirty="0">
                <a:solidFill>
                  <a:srgbClr val="FF0000"/>
                </a:solidFill>
              </a:rPr>
              <a:t> Creating an Array of Primitives </a:t>
            </a:r>
            <a:r>
              <a:rPr lang="fr-FR" dirty="0"/>
              <a:t/>
            </a:r>
            <a:br>
              <a:rPr lang="fr-FR" dirty="0"/>
            </a:br>
            <a:r>
              <a:rPr lang="fr-FR" dirty="0"/>
              <a:t>You can </a:t>
            </a:r>
            <a:r>
              <a:rPr lang="fr-FR" dirty="0" err="1"/>
              <a:t>choose</a:t>
            </a:r>
            <a:r>
              <a:rPr lang="fr-FR" dirty="0"/>
              <a:t> </a:t>
            </a:r>
            <a:r>
              <a:rPr lang="fr-FR" dirty="0" err="1"/>
              <a:t>any</a:t>
            </a:r>
            <a:r>
              <a:rPr lang="fr-FR" dirty="0"/>
              <a:t> Java type to </a:t>
            </a:r>
            <a:r>
              <a:rPr lang="fr-FR" dirty="0" err="1"/>
              <a:t>be</a:t>
            </a:r>
            <a:r>
              <a:rPr lang="fr-FR" dirty="0"/>
              <a:t> the type of the </a:t>
            </a:r>
            <a:r>
              <a:rPr lang="fr-FR" dirty="0" err="1"/>
              <a:t>array</a:t>
            </a:r>
            <a:r>
              <a:rPr lang="fr-FR" dirty="0"/>
              <a:t>. This </a:t>
            </a:r>
            <a:r>
              <a:rPr lang="fr-FR" dirty="0" err="1"/>
              <a:t>includes</a:t>
            </a:r>
            <a:r>
              <a:rPr lang="fr-FR" dirty="0"/>
              <a:t> classes </a:t>
            </a:r>
            <a:r>
              <a:rPr lang="fr-FR" dirty="0" err="1"/>
              <a:t>you</a:t>
            </a:r>
            <a:r>
              <a:rPr lang="fr-FR" dirty="0"/>
              <a:t> </a:t>
            </a:r>
            <a:r>
              <a:rPr lang="fr-FR" dirty="0" err="1"/>
              <a:t>create</a:t>
            </a:r>
            <a:r>
              <a:rPr lang="fr-FR" dirty="0"/>
              <a:t/>
            </a:r>
            <a:br>
              <a:rPr lang="fr-FR" dirty="0"/>
            </a:br>
            <a:r>
              <a:rPr lang="fr-FR" dirty="0" err="1"/>
              <a:t>yourself</a:t>
            </a:r>
            <a:r>
              <a:rPr lang="fr-FR" dirty="0"/>
              <a:t>. </a:t>
            </a:r>
            <a:r>
              <a:rPr lang="fr-FR" dirty="0" err="1"/>
              <a:t>Let’s</a:t>
            </a:r>
            <a:r>
              <a:rPr lang="fr-FR" dirty="0"/>
              <a:t> </a:t>
            </a:r>
            <a:r>
              <a:rPr lang="fr-FR" dirty="0" err="1"/>
              <a:t>take</a:t>
            </a:r>
            <a:r>
              <a:rPr lang="fr-FR" dirty="0"/>
              <a:t> a look at a </a:t>
            </a:r>
            <a:r>
              <a:rPr lang="fr-FR" dirty="0" err="1"/>
              <a:t>built-in</a:t>
            </a:r>
            <a:r>
              <a:rPr lang="fr-FR" dirty="0"/>
              <a:t> type </a:t>
            </a:r>
            <a:r>
              <a:rPr lang="fr-FR" dirty="0" err="1"/>
              <a:t>with</a:t>
            </a:r>
            <a:r>
              <a:rPr lang="fr-FR" dirty="0"/>
              <a:t> String:</a:t>
            </a:r>
            <a:br>
              <a:rPr lang="fr-FR" dirty="0"/>
            </a:br>
            <a:r>
              <a:rPr lang="fr-FR" b="1" dirty="0">
                <a:solidFill>
                  <a:srgbClr val="0070C0"/>
                </a:solidFill>
              </a:rPr>
              <a:t>public class </a:t>
            </a:r>
            <a:r>
              <a:rPr lang="fr-FR" b="1" dirty="0" err="1">
                <a:solidFill>
                  <a:srgbClr val="0070C0"/>
                </a:solidFill>
              </a:rPr>
              <a:t>ArrayType</a:t>
            </a:r>
            <a:r>
              <a:rPr lang="fr-FR" b="1" dirty="0">
                <a:solidFill>
                  <a:srgbClr val="0070C0"/>
                </a:solidFill>
              </a:rPr>
              <a:t> {</a:t>
            </a:r>
            <a:br>
              <a:rPr lang="fr-FR" b="1" dirty="0">
                <a:solidFill>
                  <a:srgbClr val="0070C0"/>
                </a:solidFill>
              </a:rPr>
            </a:br>
            <a:r>
              <a:rPr lang="fr-FR" b="1" dirty="0">
                <a:solidFill>
                  <a:srgbClr val="0070C0"/>
                </a:solidFill>
              </a:rPr>
              <a:t>public </a:t>
            </a:r>
            <a:r>
              <a:rPr lang="fr-FR" b="1" dirty="0" err="1">
                <a:solidFill>
                  <a:srgbClr val="0070C0"/>
                </a:solidFill>
              </a:rPr>
              <a:t>static</a:t>
            </a:r>
            <a:r>
              <a:rPr lang="fr-FR" b="1" dirty="0">
                <a:solidFill>
                  <a:srgbClr val="0070C0"/>
                </a:solidFill>
              </a:rPr>
              <a:t> </a:t>
            </a:r>
            <a:r>
              <a:rPr lang="fr-FR" b="1" dirty="0" err="1">
                <a:solidFill>
                  <a:srgbClr val="0070C0"/>
                </a:solidFill>
              </a:rPr>
              <a:t>void</a:t>
            </a:r>
            <a:r>
              <a:rPr lang="fr-FR" b="1" dirty="0">
                <a:solidFill>
                  <a:srgbClr val="0070C0"/>
                </a:solidFill>
              </a:rPr>
              <a:t> main(String args[]) {</a:t>
            </a:r>
            <a:br>
              <a:rPr lang="fr-FR" b="1" dirty="0">
                <a:solidFill>
                  <a:srgbClr val="0070C0"/>
                </a:solidFill>
              </a:rPr>
            </a:br>
            <a:r>
              <a:rPr lang="fr-FR" b="1" dirty="0">
                <a:solidFill>
                  <a:srgbClr val="0070C0"/>
                </a:solidFill>
              </a:rPr>
              <a:t>String [] bugs = { "cricket", "</a:t>
            </a:r>
            <a:r>
              <a:rPr lang="fr-FR" b="1" dirty="0" err="1">
                <a:solidFill>
                  <a:srgbClr val="0070C0"/>
                </a:solidFill>
              </a:rPr>
              <a:t>beetle</a:t>
            </a:r>
            <a:r>
              <a:rPr lang="fr-FR" b="1" dirty="0">
                <a:solidFill>
                  <a:srgbClr val="0070C0"/>
                </a:solidFill>
              </a:rPr>
              <a:t>", "</a:t>
            </a:r>
            <a:r>
              <a:rPr lang="fr-FR" b="1" dirty="0" err="1">
                <a:solidFill>
                  <a:srgbClr val="0070C0"/>
                </a:solidFill>
              </a:rPr>
              <a:t>ladybug</a:t>
            </a:r>
            <a:r>
              <a:rPr lang="fr-FR" b="1" dirty="0">
                <a:solidFill>
                  <a:srgbClr val="0070C0"/>
                </a:solidFill>
              </a:rPr>
              <a:t>" };</a:t>
            </a:r>
            <a:br>
              <a:rPr lang="fr-FR" b="1" dirty="0">
                <a:solidFill>
                  <a:srgbClr val="0070C0"/>
                </a:solidFill>
              </a:rPr>
            </a:br>
            <a:r>
              <a:rPr lang="fr-FR" b="1" dirty="0">
                <a:solidFill>
                  <a:srgbClr val="0070C0"/>
                </a:solidFill>
              </a:rPr>
              <a:t>String [] alias = bugs;</a:t>
            </a:r>
            <a:br>
              <a:rPr lang="fr-FR" b="1" dirty="0">
                <a:solidFill>
                  <a:srgbClr val="0070C0"/>
                </a:solidFill>
              </a:rPr>
            </a:br>
            <a:r>
              <a:rPr lang="fr-FR" b="1" dirty="0" err="1">
                <a:solidFill>
                  <a:srgbClr val="0070C0"/>
                </a:solidFill>
              </a:rPr>
              <a:t>System.out.println</a:t>
            </a:r>
            <a:r>
              <a:rPr lang="fr-FR" b="1" dirty="0">
                <a:solidFill>
                  <a:srgbClr val="0070C0"/>
                </a:solidFill>
              </a:rPr>
              <a:t>(</a:t>
            </a:r>
            <a:r>
              <a:rPr lang="fr-FR" b="1" dirty="0" err="1">
                <a:solidFill>
                  <a:srgbClr val="0070C0"/>
                </a:solidFill>
              </a:rPr>
              <a:t>bugs.equals</a:t>
            </a:r>
            <a:r>
              <a:rPr lang="fr-FR" b="1" dirty="0">
                <a:solidFill>
                  <a:srgbClr val="0070C0"/>
                </a:solidFill>
              </a:rPr>
              <a:t>(alias)); // </a:t>
            </a:r>
            <a:r>
              <a:rPr lang="fr-FR" b="1" dirty="0" err="1">
                <a:solidFill>
                  <a:srgbClr val="0070C0"/>
                </a:solidFill>
              </a:rPr>
              <a:t>true</a:t>
            </a:r>
            <a:r>
              <a:rPr lang="fr-FR" b="1" dirty="0">
                <a:solidFill>
                  <a:srgbClr val="0070C0"/>
                </a:solidFill>
              </a:rPr>
              <a:t/>
            </a:r>
            <a:br>
              <a:rPr lang="fr-FR" b="1" dirty="0">
                <a:solidFill>
                  <a:srgbClr val="0070C0"/>
                </a:solidFill>
              </a:rPr>
            </a:br>
            <a:r>
              <a:rPr lang="fr-FR" b="1" dirty="0" err="1">
                <a:solidFill>
                  <a:srgbClr val="0070C0"/>
                </a:solidFill>
              </a:rPr>
              <a:t>System.out.println</a:t>
            </a:r>
            <a:r>
              <a:rPr lang="fr-FR" b="1" dirty="0">
                <a:solidFill>
                  <a:srgbClr val="0070C0"/>
                </a:solidFill>
              </a:rPr>
              <a:t>(</a:t>
            </a:r>
            <a:r>
              <a:rPr lang="fr-FR" b="1" dirty="0" err="1">
                <a:solidFill>
                  <a:srgbClr val="0070C0"/>
                </a:solidFill>
              </a:rPr>
              <a:t>bugs.toString</a:t>
            </a:r>
            <a:r>
              <a:rPr lang="fr-FR" b="1" dirty="0">
                <a:solidFill>
                  <a:srgbClr val="0070C0"/>
                </a:solidFill>
              </a:rPr>
              <a:t>()); // [</a:t>
            </a:r>
            <a:r>
              <a:rPr lang="fr-FR" b="1" dirty="0" err="1">
                <a:solidFill>
                  <a:srgbClr val="0070C0"/>
                </a:solidFill>
              </a:rPr>
              <a:t>Ljava.lang.String</a:t>
            </a:r>
            <a:r>
              <a:rPr lang="fr-FR" b="1" dirty="0">
                <a:solidFill>
                  <a:srgbClr val="0070C0"/>
                </a:solidFill>
              </a:rPr>
              <a:t>;@160bc7c0</a:t>
            </a:r>
            <a:br>
              <a:rPr lang="fr-FR" b="1" dirty="0">
                <a:solidFill>
                  <a:srgbClr val="0070C0"/>
                </a:solidFill>
              </a:rPr>
            </a:br>
            <a:r>
              <a:rPr lang="fr-FR" b="1" dirty="0">
                <a:solidFill>
                  <a:srgbClr val="0070C0"/>
                </a:solidFill>
              </a:rPr>
              <a:t>} } </a:t>
            </a: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53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5588620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4-1-</a:t>
            </a:r>
            <a:r>
              <a:rPr lang="en-US" b="1" dirty="0">
                <a:solidFill>
                  <a:srgbClr val="FF0000"/>
                </a:solidFill>
              </a:rPr>
              <a:t> Creating an Array of Primitives </a:t>
            </a:r>
            <a:r>
              <a:rPr lang="fr-FR" dirty="0"/>
              <a:t/>
            </a:r>
            <a:br>
              <a:rPr lang="fr-FR" dirty="0"/>
            </a:br>
            <a:r>
              <a:rPr lang="fr-FR" dirty="0"/>
              <a:t/>
            </a:r>
            <a:br>
              <a:rPr lang="fr-FR" dirty="0"/>
            </a:br>
            <a:r>
              <a:rPr lang="en-US" dirty="0"/>
              <a:t/>
            </a:r>
            <a:br>
              <a:rPr lang="en-US"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54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E14CEB65-EABC-4458-9FB0-6C05984F52FC}"/>
              </a:ext>
            </a:extLst>
          </p:cNvPr>
          <p:cNvPicPr>
            <a:picLocks noChangeAspect="1"/>
          </p:cNvPicPr>
          <p:nvPr/>
        </p:nvPicPr>
        <p:blipFill>
          <a:blip r:embed="rId2"/>
          <a:stretch>
            <a:fillRect/>
          </a:stretch>
        </p:blipFill>
        <p:spPr>
          <a:xfrm>
            <a:off x="2783351" y="3058031"/>
            <a:ext cx="5319640" cy="2927138"/>
          </a:xfrm>
          <a:prstGeom prst="rect">
            <a:avLst/>
          </a:prstGeom>
        </p:spPr>
      </p:pic>
    </p:spTree>
    <p:extLst>
      <p:ext uri="{BB962C8B-B14F-4D97-AF65-F5344CB8AC3E}">
        <p14:creationId xmlns:p14="http://schemas.microsoft.com/office/powerpoint/2010/main" val="19729103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a:bodyPr>
          <a:lstStyle/>
          <a:p>
            <a:r>
              <a:rPr lang="fr-FR" b="1" dirty="0">
                <a:solidFill>
                  <a:srgbClr val="FF0000"/>
                </a:solidFill>
              </a:rPr>
              <a:t>4-1-</a:t>
            </a:r>
            <a:r>
              <a:rPr lang="en-US" b="1" dirty="0">
                <a:solidFill>
                  <a:srgbClr val="FF0000"/>
                </a:solidFill>
              </a:rPr>
              <a:t> Creating an Array of Primitives </a:t>
            </a:r>
            <a:r>
              <a:rPr lang="fr-FR" dirty="0"/>
              <a:t/>
            </a:r>
            <a:br>
              <a:rPr lang="fr-FR" dirty="0"/>
            </a:br>
            <a:r>
              <a:rPr lang="en-US" dirty="0"/>
              <a:t>We can call equals() because an array is an object. It returns true because of reference equality. The equals() method on arrays does not look at the elements of the array. Remember, this would work even on an int[] too. int is a primitive; int[] is an object.</a:t>
            </a:r>
            <a:br>
              <a:rPr lang="en-US" dirty="0"/>
            </a:br>
            <a:r>
              <a:rPr lang="en-US" dirty="0"/>
              <a:t>The second print statement is even more interesting. What on earth is [</a:t>
            </a:r>
            <a:r>
              <a:rPr lang="en-US" dirty="0" err="1"/>
              <a:t>Ljava.lang</a:t>
            </a:r>
            <a:r>
              <a:rPr lang="en-US" dirty="0"/>
              <a:t/>
            </a:r>
            <a:br>
              <a:rPr lang="en-US" dirty="0"/>
            </a:br>
            <a:r>
              <a:rPr lang="en-US" dirty="0"/>
              <a:t>.String;@160bc7c0? You don’t have to know this for the exam, but [L means it is an array, </a:t>
            </a:r>
            <a:r>
              <a:rPr lang="en-US" dirty="0" err="1"/>
              <a:t>java.lang.String</a:t>
            </a:r>
            <a:r>
              <a:rPr lang="en-US" dirty="0"/>
              <a:t> is the reference type, and 160bc7c0 is the hash code.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55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40391253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4-1-</a:t>
            </a:r>
            <a:r>
              <a:rPr lang="en-US" b="1" dirty="0">
                <a:solidFill>
                  <a:srgbClr val="FF0000"/>
                </a:solidFill>
              </a:rPr>
              <a:t> Creating an Array of Primitives </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56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9C26D9E8-7727-4BA1-A3C6-8DA17E8ABA3E}"/>
              </a:ext>
            </a:extLst>
          </p:cNvPr>
          <p:cNvPicPr>
            <a:picLocks noChangeAspect="1"/>
          </p:cNvPicPr>
          <p:nvPr/>
        </p:nvPicPr>
        <p:blipFill>
          <a:blip r:embed="rId2"/>
          <a:stretch>
            <a:fillRect/>
          </a:stretch>
        </p:blipFill>
        <p:spPr>
          <a:xfrm>
            <a:off x="2665606" y="3112002"/>
            <a:ext cx="6860785" cy="2552850"/>
          </a:xfrm>
          <a:prstGeom prst="rect">
            <a:avLst/>
          </a:prstGeom>
        </p:spPr>
      </p:pic>
    </p:spTree>
    <p:extLst>
      <p:ext uri="{BB962C8B-B14F-4D97-AF65-F5344CB8AC3E}">
        <p14:creationId xmlns:p14="http://schemas.microsoft.com/office/powerpoint/2010/main" val="14671972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4-1-</a:t>
            </a:r>
            <a:r>
              <a:rPr lang="en-US" b="1" dirty="0">
                <a:solidFill>
                  <a:srgbClr val="FF0000"/>
                </a:solidFill>
              </a:rPr>
              <a:t> Creating an Array of Primitives </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57</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BE29DC72-87B4-44FD-9DF4-9C94D8B36CCE}"/>
              </a:ext>
            </a:extLst>
          </p:cNvPr>
          <p:cNvPicPr>
            <a:picLocks noChangeAspect="1"/>
          </p:cNvPicPr>
          <p:nvPr/>
        </p:nvPicPr>
        <p:blipFill>
          <a:blip r:embed="rId2"/>
          <a:stretch>
            <a:fillRect/>
          </a:stretch>
        </p:blipFill>
        <p:spPr>
          <a:xfrm>
            <a:off x="3014660" y="3027073"/>
            <a:ext cx="5838825" cy="2941927"/>
          </a:xfrm>
          <a:prstGeom prst="rect">
            <a:avLst/>
          </a:prstGeom>
        </p:spPr>
      </p:pic>
    </p:spTree>
    <p:extLst>
      <p:ext uri="{BB962C8B-B14F-4D97-AF65-F5344CB8AC3E}">
        <p14:creationId xmlns:p14="http://schemas.microsoft.com/office/powerpoint/2010/main" val="23634294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58</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1C15B117-D946-4ED4-AC5E-E552BE8641AE}"/>
              </a:ext>
            </a:extLst>
          </p:cNvPr>
          <p:cNvPicPr>
            <a:picLocks noChangeAspect="1"/>
          </p:cNvPicPr>
          <p:nvPr/>
        </p:nvPicPr>
        <p:blipFill>
          <a:blip r:embed="rId2"/>
          <a:stretch>
            <a:fillRect/>
          </a:stretch>
        </p:blipFill>
        <p:spPr>
          <a:xfrm>
            <a:off x="2419789" y="3084292"/>
            <a:ext cx="6938321" cy="2683462"/>
          </a:xfrm>
          <a:prstGeom prst="rect">
            <a:avLst/>
          </a:prstGeom>
        </p:spPr>
      </p:pic>
    </p:spTree>
    <p:extLst>
      <p:ext uri="{BB962C8B-B14F-4D97-AF65-F5344CB8AC3E}">
        <p14:creationId xmlns:p14="http://schemas.microsoft.com/office/powerpoint/2010/main" val="12722298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59</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FC80C4C2-1C73-463D-BE93-201DE66C8BED}"/>
              </a:ext>
            </a:extLst>
          </p:cNvPr>
          <p:cNvPicPr>
            <a:picLocks noChangeAspect="1"/>
          </p:cNvPicPr>
          <p:nvPr/>
        </p:nvPicPr>
        <p:blipFill>
          <a:blip r:embed="rId2"/>
          <a:stretch>
            <a:fillRect/>
          </a:stretch>
        </p:blipFill>
        <p:spPr>
          <a:xfrm>
            <a:off x="2133014" y="3313161"/>
            <a:ext cx="7391400" cy="2257425"/>
          </a:xfrm>
          <a:prstGeom prst="rect">
            <a:avLst/>
          </a:prstGeom>
        </p:spPr>
      </p:pic>
    </p:spTree>
    <p:extLst>
      <p:ext uri="{BB962C8B-B14F-4D97-AF65-F5344CB8AC3E}">
        <p14:creationId xmlns:p14="http://schemas.microsoft.com/office/powerpoint/2010/main" val="20061816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b="1" dirty="0">
                <a:solidFill>
                  <a:srgbClr val="FF0000"/>
                </a:solidFill>
              </a:rPr>
              <a:t>1- </a:t>
            </a:r>
            <a:r>
              <a:rPr lang="fr-FR" b="1" dirty="0" err="1">
                <a:solidFill>
                  <a:srgbClr val="FF0000"/>
                </a:solidFill>
              </a:rPr>
              <a:t>Concatenation</a:t>
            </a:r>
            <a:r>
              <a:rPr lang="fr-FR" b="1" dirty="0">
                <a:solidFill>
                  <a:srgbClr val="FF0000"/>
                </a:solidFill>
              </a:rPr>
              <a:t> </a:t>
            </a:r>
            <a:r>
              <a:rPr lang="fr-FR" dirty="0"/>
              <a:t/>
            </a:r>
            <a:br>
              <a:rPr lang="fr-FR" dirty="0"/>
            </a:br>
            <a:r>
              <a:rPr lang="en-US" dirty="0"/>
              <a:t>Placing one String before the other String and combining them together is called string </a:t>
            </a:r>
            <a:r>
              <a:rPr lang="en-US" b="1" i="1" dirty="0">
                <a:solidFill>
                  <a:srgbClr val="0070C0"/>
                </a:solidFill>
              </a:rPr>
              <a:t>concatenation</a:t>
            </a:r>
            <a:r>
              <a:rPr lang="en-US" dirty="0"/>
              <a:t>. The OCA exam creators like string concatenation because the + operator can be used in two ways within the same line of code. There aren’t a lot of rules to know for this, but you have to know them well:</a:t>
            </a:r>
            <a:br>
              <a:rPr lang="en-US" dirty="0"/>
            </a:br>
            <a:r>
              <a:rPr lang="en-US" b="1" dirty="0">
                <a:solidFill>
                  <a:srgbClr val="0070C0"/>
                </a:solidFill>
              </a:rPr>
              <a:t>1. If both operands are numeric, + means numeric addition.</a:t>
            </a:r>
            <a:br>
              <a:rPr lang="en-US" b="1" dirty="0">
                <a:solidFill>
                  <a:srgbClr val="0070C0"/>
                </a:solidFill>
              </a:rPr>
            </a:br>
            <a:r>
              <a:rPr lang="en-US" b="1" dirty="0">
                <a:solidFill>
                  <a:srgbClr val="0070C0"/>
                </a:solidFill>
              </a:rPr>
              <a:t>2. If either operand is a String, + means concatenation.</a:t>
            </a:r>
            <a:br>
              <a:rPr lang="en-US" b="1" dirty="0">
                <a:solidFill>
                  <a:srgbClr val="0070C0"/>
                </a:solidFill>
              </a:rPr>
            </a:br>
            <a:r>
              <a:rPr lang="en-US" b="1" dirty="0">
                <a:solidFill>
                  <a:srgbClr val="0070C0"/>
                </a:solidFill>
              </a:rPr>
              <a:t>3. The expression is evaluated left to right. </a:t>
            </a: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7780210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60</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F4A1DF4E-2B9F-4D1C-8845-A5CE5ABADE98}"/>
              </a:ext>
            </a:extLst>
          </p:cNvPr>
          <p:cNvPicPr>
            <a:picLocks noChangeAspect="1"/>
          </p:cNvPicPr>
          <p:nvPr/>
        </p:nvPicPr>
        <p:blipFill>
          <a:blip r:embed="rId2"/>
          <a:stretch>
            <a:fillRect/>
          </a:stretch>
        </p:blipFill>
        <p:spPr>
          <a:xfrm>
            <a:off x="942535" y="3429000"/>
            <a:ext cx="5437142" cy="2225944"/>
          </a:xfrm>
          <a:prstGeom prst="rect">
            <a:avLst/>
          </a:prstGeom>
        </p:spPr>
      </p:pic>
      <p:pic>
        <p:nvPicPr>
          <p:cNvPr id="7" name="Image 6">
            <a:extLst>
              <a:ext uri="{FF2B5EF4-FFF2-40B4-BE49-F238E27FC236}">
                <a16:creationId xmlns="" xmlns:a16="http://schemas.microsoft.com/office/drawing/2014/main" id="{ACAB511D-B457-4797-B4F6-3370BAB53B01}"/>
              </a:ext>
            </a:extLst>
          </p:cNvPr>
          <p:cNvPicPr>
            <a:picLocks noChangeAspect="1"/>
          </p:cNvPicPr>
          <p:nvPr/>
        </p:nvPicPr>
        <p:blipFill>
          <a:blip r:embed="rId3"/>
          <a:stretch>
            <a:fillRect/>
          </a:stretch>
        </p:blipFill>
        <p:spPr>
          <a:xfrm>
            <a:off x="6465494" y="3429000"/>
            <a:ext cx="4783969" cy="2225944"/>
          </a:xfrm>
          <a:prstGeom prst="rect">
            <a:avLst/>
          </a:prstGeom>
        </p:spPr>
      </p:pic>
    </p:spTree>
    <p:extLst>
      <p:ext uri="{BB962C8B-B14F-4D97-AF65-F5344CB8AC3E}">
        <p14:creationId xmlns:p14="http://schemas.microsoft.com/office/powerpoint/2010/main" val="11777453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4-1-</a:t>
            </a:r>
            <a:r>
              <a:rPr lang="en-US" b="1" dirty="0">
                <a:solidFill>
                  <a:srgbClr val="FF0000"/>
                </a:solidFill>
              </a:rPr>
              <a:t> Creating an Array of Primitives </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61</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E4EA8D3F-12AE-4ED3-A799-AE2C88B1DECE}"/>
              </a:ext>
            </a:extLst>
          </p:cNvPr>
          <p:cNvPicPr>
            <a:picLocks noChangeAspect="1"/>
          </p:cNvPicPr>
          <p:nvPr/>
        </p:nvPicPr>
        <p:blipFill>
          <a:blip r:embed="rId2"/>
          <a:stretch>
            <a:fillRect/>
          </a:stretch>
        </p:blipFill>
        <p:spPr>
          <a:xfrm>
            <a:off x="1195422" y="3108960"/>
            <a:ext cx="5693387" cy="2766908"/>
          </a:xfrm>
          <a:prstGeom prst="rect">
            <a:avLst/>
          </a:prstGeom>
        </p:spPr>
      </p:pic>
      <p:pic>
        <p:nvPicPr>
          <p:cNvPr id="9" name="Image 8">
            <a:extLst>
              <a:ext uri="{FF2B5EF4-FFF2-40B4-BE49-F238E27FC236}">
                <a16:creationId xmlns="" xmlns:a16="http://schemas.microsoft.com/office/drawing/2014/main" id="{FB9FA0D0-0FF2-491C-AC2A-0F5791F7CAD9}"/>
              </a:ext>
            </a:extLst>
          </p:cNvPr>
          <p:cNvPicPr>
            <a:picLocks noChangeAspect="1"/>
          </p:cNvPicPr>
          <p:nvPr/>
        </p:nvPicPr>
        <p:blipFill>
          <a:blip r:embed="rId3"/>
          <a:stretch>
            <a:fillRect/>
          </a:stretch>
        </p:blipFill>
        <p:spPr>
          <a:xfrm>
            <a:off x="6992447" y="3107645"/>
            <a:ext cx="4311050" cy="1464357"/>
          </a:xfrm>
          <a:prstGeom prst="rect">
            <a:avLst/>
          </a:prstGeom>
        </p:spPr>
      </p:pic>
      <p:pic>
        <p:nvPicPr>
          <p:cNvPr id="10" name="Image 9">
            <a:extLst>
              <a:ext uri="{FF2B5EF4-FFF2-40B4-BE49-F238E27FC236}">
                <a16:creationId xmlns="" xmlns:a16="http://schemas.microsoft.com/office/drawing/2014/main" id="{AD127EBA-C843-4E05-855E-DAA06626D43E}"/>
              </a:ext>
            </a:extLst>
          </p:cNvPr>
          <p:cNvPicPr>
            <a:picLocks noChangeAspect="1"/>
          </p:cNvPicPr>
          <p:nvPr/>
        </p:nvPicPr>
        <p:blipFill>
          <a:blip r:embed="rId4"/>
          <a:stretch>
            <a:fillRect/>
          </a:stretch>
        </p:blipFill>
        <p:spPr>
          <a:xfrm>
            <a:off x="7059800" y="4808541"/>
            <a:ext cx="4176343" cy="958627"/>
          </a:xfrm>
          <a:prstGeom prst="rect">
            <a:avLst/>
          </a:prstGeom>
        </p:spPr>
      </p:pic>
    </p:spTree>
    <p:extLst>
      <p:ext uri="{BB962C8B-B14F-4D97-AF65-F5344CB8AC3E}">
        <p14:creationId xmlns:p14="http://schemas.microsoft.com/office/powerpoint/2010/main" val="4040303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62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3AD8402C-C006-4DA2-AFE5-E7409908EB64}"/>
              </a:ext>
            </a:extLst>
          </p:cNvPr>
          <p:cNvPicPr>
            <a:picLocks noChangeAspect="1"/>
          </p:cNvPicPr>
          <p:nvPr/>
        </p:nvPicPr>
        <p:blipFill>
          <a:blip r:embed="rId2"/>
          <a:stretch>
            <a:fillRect/>
          </a:stretch>
        </p:blipFill>
        <p:spPr>
          <a:xfrm>
            <a:off x="2449555" y="2972696"/>
            <a:ext cx="7292890" cy="2996304"/>
          </a:xfrm>
          <a:prstGeom prst="rect">
            <a:avLst/>
          </a:prstGeom>
        </p:spPr>
      </p:pic>
    </p:spTree>
    <p:extLst>
      <p:ext uri="{BB962C8B-B14F-4D97-AF65-F5344CB8AC3E}">
        <p14:creationId xmlns:p14="http://schemas.microsoft.com/office/powerpoint/2010/main" val="10361336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63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20F67AB2-6E5E-45E8-9412-9D4561B9147C}"/>
              </a:ext>
            </a:extLst>
          </p:cNvPr>
          <p:cNvPicPr>
            <a:picLocks noChangeAspect="1"/>
          </p:cNvPicPr>
          <p:nvPr/>
        </p:nvPicPr>
        <p:blipFill>
          <a:blip r:embed="rId2"/>
          <a:stretch>
            <a:fillRect/>
          </a:stretch>
        </p:blipFill>
        <p:spPr>
          <a:xfrm>
            <a:off x="2724374" y="2967140"/>
            <a:ext cx="6504031" cy="3001860"/>
          </a:xfrm>
          <a:prstGeom prst="rect">
            <a:avLst/>
          </a:prstGeom>
        </p:spPr>
      </p:pic>
    </p:spTree>
    <p:extLst>
      <p:ext uri="{BB962C8B-B14F-4D97-AF65-F5344CB8AC3E}">
        <p14:creationId xmlns:p14="http://schemas.microsoft.com/office/powerpoint/2010/main" val="16474407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64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FC524EA8-275F-4253-A21E-E9EE990C37B0}"/>
              </a:ext>
            </a:extLst>
          </p:cNvPr>
          <p:cNvPicPr>
            <a:picLocks noChangeAspect="1"/>
          </p:cNvPicPr>
          <p:nvPr/>
        </p:nvPicPr>
        <p:blipFill>
          <a:blip r:embed="rId2"/>
          <a:stretch>
            <a:fillRect/>
          </a:stretch>
        </p:blipFill>
        <p:spPr>
          <a:xfrm>
            <a:off x="2025417" y="3201279"/>
            <a:ext cx="8141165" cy="2388913"/>
          </a:xfrm>
          <a:prstGeom prst="rect">
            <a:avLst/>
          </a:prstGeom>
        </p:spPr>
      </p:pic>
    </p:spTree>
    <p:extLst>
      <p:ext uri="{BB962C8B-B14F-4D97-AF65-F5344CB8AC3E}">
        <p14:creationId xmlns:p14="http://schemas.microsoft.com/office/powerpoint/2010/main" val="36116872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65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A9EFA83D-76C3-4263-A717-28A6E2EA9C22}"/>
              </a:ext>
            </a:extLst>
          </p:cNvPr>
          <p:cNvPicPr>
            <a:picLocks noChangeAspect="1"/>
          </p:cNvPicPr>
          <p:nvPr/>
        </p:nvPicPr>
        <p:blipFill>
          <a:blip r:embed="rId2"/>
          <a:stretch>
            <a:fillRect/>
          </a:stretch>
        </p:blipFill>
        <p:spPr>
          <a:xfrm>
            <a:off x="6430104" y="2883924"/>
            <a:ext cx="4466493" cy="2664952"/>
          </a:xfrm>
          <a:prstGeom prst="rect">
            <a:avLst/>
          </a:prstGeom>
        </p:spPr>
      </p:pic>
    </p:spTree>
    <p:extLst>
      <p:ext uri="{BB962C8B-B14F-4D97-AF65-F5344CB8AC3E}">
        <p14:creationId xmlns:p14="http://schemas.microsoft.com/office/powerpoint/2010/main" val="31436920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66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7" name="Image 6">
            <a:extLst>
              <a:ext uri="{FF2B5EF4-FFF2-40B4-BE49-F238E27FC236}">
                <a16:creationId xmlns="" xmlns:a16="http://schemas.microsoft.com/office/drawing/2014/main" id="{42F35447-8940-44A6-8583-4B7F756AA6C9}"/>
              </a:ext>
            </a:extLst>
          </p:cNvPr>
          <p:cNvPicPr>
            <a:picLocks noChangeAspect="1"/>
          </p:cNvPicPr>
          <p:nvPr/>
        </p:nvPicPr>
        <p:blipFill>
          <a:blip r:embed="rId2"/>
          <a:stretch>
            <a:fillRect/>
          </a:stretch>
        </p:blipFill>
        <p:spPr>
          <a:xfrm>
            <a:off x="1761652" y="3127373"/>
            <a:ext cx="8668695" cy="2330891"/>
          </a:xfrm>
          <a:prstGeom prst="rect">
            <a:avLst/>
          </a:prstGeom>
        </p:spPr>
      </p:pic>
    </p:spTree>
    <p:extLst>
      <p:ext uri="{BB962C8B-B14F-4D97-AF65-F5344CB8AC3E}">
        <p14:creationId xmlns:p14="http://schemas.microsoft.com/office/powerpoint/2010/main" val="11043437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67</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76FE6425-D9CA-48F1-8648-A3D2D8E6FFA9}"/>
              </a:ext>
            </a:extLst>
          </p:cNvPr>
          <p:cNvPicPr>
            <a:picLocks noChangeAspect="1"/>
          </p:cNvPicPr>
          <p:nvPr/>
        </p:nvPicPr>
        <p:blipFill>
          <a:blip r:embed="rId2"/>
          <a:stretch>
            <a:fillRect/>
          </a:stretch>
        </p:blipFill>
        <p:spPr>
          <a:xfrm>
            <a:off x="5205524" y="3075518"/>
            <a:ext cx="5419725" cy="2800350"/>
          </a:xfrm>
          <a:prstGeom prst="rect">
            <a:avLst/>
          </a:prstGeom>
        </p:spPr>
      </p:pic>
    </p:spTree>
    <p:extLst>
      <p:ext uri="{BB962C8B-B14F-4D97-AF65-F5344CB8AC3E}">
        <p14:creationId xmlns:p14="http://schemas.microsoft.com/office/powerpoint/2010/main" val="26844907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68</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8786F6B0-E48A-48B8-B7DE-D21A1AF52729}"/>
              </a:ext>
            </a:extLst>
          </p:cNvPr>
          <p:cNvPicPr>
            <a:picLocks noChangeAspect="1"/>
          </p:cNvPicPr>
          <p:nvPr/>
        </p:nvPicPr>
        <p:blipFill>
          <a:blip r:embed="rId2"/>
          <a:stretch>
            <a:fillRect/>
          </a:stretch>
        </p:blipFill>
        <p:spPr>
          <a:xfrm>
            <a:off x="2111919" y="3216275"/>
            <a:ext cx="8241982" cy="2241990"/>
          </a:xfrm>
          <a:prstGeom prst="rect">
            <a:avLst/>
          </a:prstGeom>
        </p:spPr>
      </p:pic>
    </p:spTree>
    <p:extLst>
      <p:ext uri="{BB962C8B-B14F-4D97-AF65-F5344CB8AC3E}">
        <p14:creationId xmlns:p14="http://schemas.microsoft.com/office/powerpoint/2010/main" val="16560144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69</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B4904929-3B9F-4629-B224-183BE1E88190}"/>
              </a:ext>
            </a:extLst>
          </p:cNvPr>
          <p:cNvPicPr>
            <a:picLocks noChangeAspect="1"/>
          </p:cNvPicPr>
          <p:nvPr/>
        </p:nvPicPr>
        <p:blipFill>
          <a:blip r:embed="rId2"/>
          <a:stretch>
            <a:fillRect/>
          </a:stretch>
        </p:blipFill>
        <p:spPr>
          <a:xfrm>
            <a:off x="2039484" y="3181966"/>
            <a:ext cx="8113029" cy="2693902"/>
          </a:xfrm>
          <a:prstGeom prst="rect">
            <a:avLst/>
          </a:prstGeom>
        </p:spPr>
      </p:pic>
    </p:spTree>
    <p:extLst>
      <p:ext uri="{BB962C8B-B14F-4D97-AF65-F5344CB8AC3E}">
        <p14:creationId xmlns:p14="http://schemas.microsoft.com/office/powerpoint/2010/main" val="2223691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1- </a:t>
            </a:r>
            <a:r>
              <a:rPr lang="fr-FR" b="1" dirty="0" err="1">
                <a:solidFill>
                  <a:srgbClr val="FF0000"/>
                </a:solidFill>
              </a:rPr>
              <a:t>Concatenation</a:t>
            </a:r>
            <a:r>
              <a:rPr lang="fr-FR" b="1" dirty="0">
                <a:solidFill>
                  <a:srgbClr val="FF0000"/>
                </a:solidFill>
              </a:rPr>
              <a:t> </a:t>
            </a:r>
            <a:r>
              <a:rPr lang="fr-FR" dirty="0"/>
              <a:t/>
            </a:r>
            <a:br>
              <a:rPr lang="fr-FR" dirty="0"/>
            </a:br>
            <a:r>
              <a:rPr lang="fr-FR" dirty="0" err="1"/>
              <a:t>Now</a:t>
            </a:r>
            <a:r>
              <a:rPr lang="fr-FR" dirty="0"/>
              <a:t> </a:t>
            </a:r>
            <a:r>
              <a:rPr lang="fr-FR" dirty="0" err="1"/>
              <a:t>let’s</a:t>
            </a:r>
            <a:r>
              <a:rPr lang="fr-FR" dirty="0"/>
              <a:t> look at </a:t>
            </a:r>
            <a:r>
              <a:rPr lang="fr-FR" dirty="0" err="1"/>
              <a:t>some</a:t>
            </a:r>
            <a:r>
              <a:rPr lang="fr-FR" dirty="0"/>
              <a:t> </a:t>
            </a:r>
            <a:r>
              <a:rPr lang="fr-FR" dirty="0" err="1"/>
              <a:t>examples</a:t>
            </a:r>
            <a:r>
              <a:rPr lang="fr-FR" dirty="0"/>
              <a:t>:</a:t>
            </a:r>
            <a:br>
              <a:rPr lang="fr-FR" dirty="0"/>
            </a:br>
            <a:r>
              <a:rPr lang="fr-FR" b="1" dirty="0" err="1">
                <a:solidFill>
                  <a:srgbClr val="0070C0"/>
                </a:solidFill>
              </a:rPr>
              <a:t>System.out.println</a:t>
            </a:r>
            <a:r>
              <a:rPr lang="fr-FR" b="1" dirty="0">
                <a:solidFill>
                  <a:srgbClr val="0070C0"/>
                </a:solidFill>
              </a:rPr>
              <a:t>(1 + 2); // 3</a:t>
            </a:r>
            <a:br>
              <a:rPr lang="fr-FR" b="1" dirty="0">
                <a:solidFill>
                  <a:srgbClr val="0070C0"/>
                </a:solidFill>
              </a:rPr>
            </a:br>
            <a:r>
              <a:rPr lang="fr-FR" b="1" dirty="0" err="1">
                <a:solidFill>
                  <a:srgbClr val="0070C0"/>
                </a:solidFill>
              </a:rPr>
              <a:t>System.out.println</a:t>
            </a:r>
            <a:r>
              <a:rPr lang="fr-FR" b="1" dirty="0">
                <a:solidFill>
                  <a:srgbClr val="0070C0"/>
                </a:solidFill>
              </a:rPr>
              <a:t>("a" + "b"); // ab</a:t>
            </a:r>
            <a:br>
              <a:rPr lang="fr-FR" b="1" dirty="0">
                <a:solidFill>
                  <a:srgbClr val="0070C0"/>
                </a:solidFill>
              </a:rPr>
            </a:br>
            <a:r>
              <a:rPr lang="fr-FR" b="1" dirty="0" err="1">
                <a:solidFill>
                  <a:srgbClr val="0070C0"/>
                </a:solidFill>
              </a:rPr>
              <a:t>System.out.println</a:t>
            </a:r>
            <a:r>
              <a:rPr lang="fr-FR" b="1" dirty="0">
                <a:solidFill>
                  <a:srgbClr val="0070C0"/>
                </a:solidFill>
              </a:rPr>
              <a:t>("a" + "b" + 3); // ab3</a:t>
            </a:r>
            <a:br>
              <a:rPr lang="fr-FR" b="1" dirty="0">
                <a:solidFill>
                  <a:srgbClr val="0070C0"/>
                </a:solidFill>
              </a:rPr>
            </a:br>
            <a:r>
              <a:rPr lang="fr-FR" b="1" dirty="0" err="1">
                <a:solidFill>
                  <a:srgbClr val="0070C0"/>
                </a:solidFill>
              </a:rPr>
              <a:t>System.out.println</a:t>
            </a:r>
            <a:r>
              <a:rPr lang="fr-FR" b="1" dirty="0">
                <a:solidFill>
                  <a:srgbClr val="0070C0"/>
                </a:solidFill>
              </a:rPr>
              <a:t>(1 + 2 + "c"); // 3c </a:t>
            </a: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7</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15976930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4-</a:t>
            </a:r>
            <a:r>
              <a:rPr lang="fr-FR" dirty="0"/>
              <a:t> </a:t>
            </a:r>
            <a:r>
              <a:rPr lang="fr-FR" b="1" dirty="0" err="1">
                <a:solidFill>
                  <a:srgbClr val="FF0000"/>
                </a:solidFill>
              </a:rPr>
              <a:t>Understanding</a:t>
            </a:r>
            <a:r>
              <a:rPr lang="fr-FR" b="1" dirty="0">
                <a:solidFill>
                  <a:srgbClr val="FF0000"/>
                </a:solidFill>
              </a:rPr>
              <a:t> Java </a:t>
            </a:r>
            <a:r>
              <a:rPr lang="fr-FR" b="1" dirty="0" err="1">
                <a:solidFill>
                  <a:srgbClr val="FF0000"/>
                </a:solidFill>
              </a:rPr>
              <a:t>Arrays</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4-2-</a:t>
            </a:r>
            <a:r>
              <a:rPr lang="en-US" b="1" dirty="0">
                <a:solidFill>
                  <a:srgbClr val="FF0000"/>
                </a:solidFill>
              </a:rPr>
              <a:t> Creating an Array with Reference Variables</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70</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C62A8FA8-24D7-4E8C-98C7-1C809BA1E21B}"/>
              </a:ext>
            </a:extLst>
          </p:cNvPr>
          <p:cNvPicPr>
            <a:picLocks noChangeAspect="1"/>
          </p:cNvPicPr>
          <p:nvPr/>
        </p:nvPicPr>
        <p:blipFill>
          <a:blip r:embed="rId2"/>
          <a:stretch>
            <a:fillRect/>
          </a:stretch>
        </p:blipFill>
        <p:spPr>
          <a:xfrm>
            <a:off x="1897745" y="3195416"/>
            <a:ext cx="7496175" cy="2324100"/>
          </a:xfrm>
          <a:prstGeom prst="rect">
            <a:avLst/>
          </a:prstGeom>
        </p:spPr>
      </p:pic>
    </p:spTree>
    <p:extLst>
      <p:ext uri="{BB962C8B-B14F-4D97-AF65-F5344CB8AC3E}">
        <p14:creationId xmlns:p14="http://schemas.microsoft.com/office/powerpoint/2010/main" val="12258502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lnSpcReduction="20000"/>
          </a:bodyPr>
          <a:lstStyle/>
          <a:p>
            <a:r>
              <a:rPr lang="en-US" dirty="0"/>
              <a:t>An array has one glaring shortcoming: you have to know how many elements will be in the</a:t>
            </a:r>
            <a:br>
              <a:rPr lang="en-US" dirty="0"/>
            </a:br>
            <a:r>
              <a:rPr lang="en-US" dirty="0"/>
              <a:t>array when you create it and then you are stuck with that choice. Just like a StringBuilder,</a:t>
            </a:r>
            <a:br>
              <a:rPr lang="en-US" dirty="0"/>
            </a:br>
            <a:r>
              <a:rPr lang="en-US" dirty="0" err="1"/>
              <a:t>ArrayList</a:t>
            </a:r>
            <a:r>
              <a:rPr lang="en-US" dirty="0"/>
              <a:t> can change size at runtime as needed. Like an array, an </a:t>
            </a:r>
            <a:r>
              <a:rPr lang="en-US" dirty="0" err="1"/>
              <a:t>ArrayList</a:t>
            </a:r>
            <a:r>
              <a:rPr lang="en-US" dirty="0"/>
              <a:t> is an ordered</a:t>
            </a:r>
            <a:br>
              <a:rPr lang="en-US" dirty="0"/>
            </a:br>
            <a:r>
              <a:rPr lang="en-US" dirty="0"/>
              <a:t>sequence that allows duplicates.</a:t>
            </a:r>
            <a:br>
              <a:rPr lang="en-US" dirty="0"/>
            </a:br>
            <a:r>
              <a:rPr lang="en-US" dirty="0"/>
              <a:t>As when we used </a:t>
            </a:r>
            <a:r>
              <a:rPr lang="en-US" dirty="0" err="1"/>
              <a:t>Arrays.sort</a:t>
            </a:r>
            <a:r>
              <a:rPr lang="en-US" dirty="0"/>
              <a:t>, </a:t>
            </a:r>
            <a:r>
              <a:rPr lang="en-US" dirty="0" err="1"/>
              <a:t>ArrayList</a:t>
            </a:r>
            <a:r>
              <a:rPr lang="en-US" dirty="0"/>
              <a:t> requires an import. To use it, you must have</a:t>
            </a:r>
            <a:br>
              <a:rPr lang="en-US" dirty="0"/>
            </a:br>
            <a:r>
              <a:rPr lang="en-US" dirty="0"/>
              <a:t>either of the following two statements in your class:</a:t>
            </a:r>
            <a:br>
              <a:rPr lang="en-US" dirty="0"/>
            </a:br>
            <a:r>
              <a:rPr lang="en-US" b="1" dirty="0">
                <a:solidFill>
                  <a:srgbClr val="0070C0"/>
                </a:solidFill>
              </a:rPr>
              <a:t>import java.util.* // import whole package including </a:t>
            </a:r>
            <a:r>
              <a:rPr lang="en-US" b="1" dirty="0" err="1">
                <a:solidFill>
                  <a:srgbClr val="0070C0"/>
                </a:solidFill>
              </a:rPr>
              <a:t>ArrayList</a:t>
            </a:r>
            <a:r>
              <a:rPr lang="en-US" b="1" dirty="0">
                <a:solidFill>
                  <a:srgbClr val="0070C0"/>
                </a:solidFill>
              </a:rPr>
              <a:t/>
            </a:r>
            <a:br>
              <a:rPr lang="en-US" b="1" dirty="0">
                <a:solidFill>
                  <a:srgbClr val="0070C0"/>
                </a:solidFill>
              </a:rPr>
            </a:br>
            <a:r>
              <a:rPr lang="en-US" b="1" dirty="0">
                <a:solidFill>
                  <a:srgbClr val="0070C0"/>
                </a:solidFill>
              </a:rPr>
              <a:t>import </a:t>
            </a:r>
            <a:r>
              <a:rPr lang="en-US" b="1" dirty="0" err="1">
                <a:solidFill>
                  <a:srgbClr val="0070C0"/>
                </a:solidFill>
              </a:rPr>
              <a:t>java.util.ArrayList</a:t>
            </a:r>
            <a:r>
              <a:rPr lang="en-US" b="1" dirty="0">
                <a:solidFill>
                  <a:srgbClr val="0070C0"/>
                </a:solidFill>
              </a:rPr>
              <a:t>; // import just </a:t>
            </a:r>
            <a:r>
              <a:rPr lang="en-US" b="1" dirty="0" err="1">
                <a:solidFill>
                  <a:srgbClr val="0070C0"/>
                </a:solidFill>
              </a:rPr>
              <a:t>ArrayList</a:t>
            </a:r>
            <a:r>
              <a:rPr lang="en-US" b="1" dirty="0">
                <a:solidFill>
                  <a:srgbClr val="0070C0"/>
                </a:solidFill>
              </a:rPr>
              <a:t>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71</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930051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10000"/>
          </a:bodyPr>
          <a:lstStyle/>
          <a:p>
            <a:r>
              <a:rPr lang="fr-FR" b="1" dirty="0">
                <a:solidFill>
                  <a:srgbClr val="FF0000"/>
                </a:solidFill>
              </a:rPr>
              <a:t>5-1-Creating an </a:t>
            </a:r>
            <a:r>
              <a:rPr lang="fr-FR" b="1" i="1" dirty="0" err="1">
                <a:solidFill>
                  <a:srgbClr val="FF0000"/>
                </a:solidFill>
              </a:rPr>
              <a:t>ArrayList</a:t>
            </a:r>
            <a:r>
              <a:rPr lang="fr-FR" b="1" dirty="0">
                <a:solidFill>
                  <a:srgbClr val="FF0000"/>
                </a:solidFill>
              </a:rPr>
              <a:t> </a:t>
            </a:r>
            <a:r>
              <a:rPr lang="fr-FR" dirty="0"/>
              <a:t/>
            </a:r>
            <a:br>
              <a:rPr lang="fr-FR" dirty="0"/>
            </a:br>
            <a:r>
              <a:rPr lang="en-US" dirty="0"/>
              <a:t>As with StringBuilder, there are three ways to create an </a:t>
            </a:r>
            <a:r>
              <a:rPr lang="en-US" dirty="0" err="1"/>
              <a:t>ArrayList</a:t>
            </a:r>
            <a:r>
              <a:rPr lang="en-US" dirty="0"/>
              <a:t>:</a:t>
            </a:r>
            <a:br>
              <a:rPr lang="en-US" dirty="0"/>
            </a:br>
            <a:r>
              <a:rPr lang="en-US" b="1" dirty="0" err="1">
                <a:solidFill>
                  <a:srgbClr val="0070C0"/>
                </a:solidFill>
              </a:rPr>
              <a:t>ArrayList</a:t>
            </a:r>
            <a:r>
              <a:rPr lang="en-US" b="1" dirty="0">
                <a:solidFill>
                  <a:srgbClr val="0070C0"/>
                </a:solidFill>
              </a:rPr>
              <a:t> list1 = new </a:t>
            </a:r>
            <a:r>
              <a:rPr lang="en-US" b="1" dirty="0" err="1">
                <a:solidFill>
                  <a:srgbClr val="0070C0"/>
                </a:solidFill>
              </a:rPr>
              <a:t>ArrayList</a:t>
            </a:r>
            <a:r>
              <a:rPr lang="en-US" b="1" dirty="0">
                <a:solidFill>
                  <a:srgbClr val="0070C0"/>
                </a:solidFill>
              </a:rPr>
              <a:t>();</a:t>
            </a:r>
            <a:br>
              <a:rPr lang="en-US" b="1" dirty="0">
                <a:solidFill>
                  <a:srgbClr val="0070C0"/>
                </a:solidFill>
              </a:rPr>
            </a:br>
            <a:r>
              <a:rPr lang="en-US" b="1" dirty="0" err="1">
                <a:solidFill>
                  <a:srgbClr val="0070C0"/>
                </a:solidFill>
              </a:rPr>
              <a:t>ArrayList</a:t>
            </a:r>
            <a:r>
              <a:rPr lang="en-US" b="1" dirty="0">
                <a:solidFill>
                  <a:srgbClr val="0070C0"/>
                </a:solidFill>
              </a:rPr>
              <a:t> list2 = new </a:t>
            </a:r>
            <a:r>
              <a:rPr lang="en-US" b="1" dirty="0" err="1">
                <a:solidFill>
                  <a:srgbClr val="0070C0"/>
                </a:solidFill>
              </a:rPr>
              <a:t>ArrayList</a:t>
            </a:r>
            <a:r>
              <a:rPr lang="en-US" b="1" dirty="0">
                <a:solidFill>
                  <a:srgbClr val="0070C0"/>
                </a:solidFill>
              </a:rPr>
              <a:t>(10);</a:t>
            </a:r>
            <a:br>
              <a:rPr lang="en-US" b="1" dirty="0">
                <a:solidFill>
                  <a:srgbClr val="0070C0"/>
                </a:solidFill>
              </a:rPr>
            </a:br>
            <a:r>
              <a:rPr lang="en-US" b="1" dirty="0" err="1">
                <a:solidFill>
                  <a:srgbClr val="0070C0"/>
                </a:solidFill>
              </a:rPr>
              <a:t>ArrayList</a:t>
            </a:r>
            <a:r>
              <a:rPr lang="en-US" b="1" dirty="0">
                <a:solidFill>
                  <a:srgbClr val="0070C0"/>
                </a:solidFill>
              </a:rPr>
              <a:t> list3 = new </a:t>
            </a:r>
            <a:r>
              <a:rPr lang="en-US" b="1" dirty="0" err="1">
                <a:solidFill>
                  <a:srgbClr val="0070C0"/>
                </a:solidFill>
              </a:rPr>
              <a:t>ArrayList</a:t>
            </a:r>
            <a:r>
              <a:rPr lang="en-US" b="1" dirty="0">
                <a:solidFill>
                  <a:srgbClr val="0070C0"/>
                </a:solidFill>
              </a:rPr>
              <a:t>(list2);</a:t>
            </a:r>
            <a:r>
              <a:rPr lang="en-US" dirty="0"/>
              <a:t/>
            </a:r>
            <a:br>
              <a:rPr lang="en-US" dirty="0"/>
            </a:br>
            <a:r>
              <a:rPr lang="en-US" dirty="0"/>
              <a:t>The </a:t>
            </a:r>
            <a:r>
              <a:rPr lang="en-US" dirty="0" err="1"/>
              <a:t>frst</a:t>
            </a:r>
            <a:r>
              <a:rPr lang="en-US" dirty="0"/>
              <a:t> says to create an </a:t>
            </a:r>
            <a:r>
              <a:rPr lang="en-US" dirty="0" err="1"/>
              <a:t>ArrayList</a:t>
            </a:r>
            <a:r>
              <a:rPr lang="en-US" dirty="0"/>
              <a:t> containing space for the default number of</a:t>
            </a:r>
            <a:br>
              <a:rPr lang="en-US" dirty="0"/>
            </a:br>
            <a:r>
              <a:rPr lang="en-US" dirty="0"/>
              <a:t>elements but not to fill any slots yet. The second says to create an </a:t>
            </a:r>
            <a:r>
              <a:rPr lang="en-US" dirty="0" err="1"/>
              <a:t>ArrayList</a:t>
            </a:r>
            <a:r>
              <a:rPr lang="en-US" dirty="0"/>
              <a:t> containing a</a:t>
            </a:r>
            <a:br>
              <a:rPr lang="en-US" dirty="0"/>
            </a:br>
            <a:r>
              <a:rPr lang="en-US" dirty="0"/>
              <a:t>specific number of slots, but again not to assign any. The final example tells Java that we</a:t>
            </a:r>
            <a:br>
              <a:rPr lang="en-US" dirty="0"/>
            </a:br>
            <a:r>
              <a:rPr lang="en-US" dirty="0"/>
              <a:t>want to make a copy of another </a:t>
            </a:r>
            <a:r>
              <a:rPr lang="en-US" dirty="0" err="1"/>
              <a:t>ArrayList</a:t>
            </a:r>
            <a:r>
              <a:rPr lang="en-US" dirty="0"/>
              <a:t>. We copy both the size and contents of that</a:t>
            </a:r>
            <a:br>
              <a:rPr lang="en-US" dirty="0"/>
            </a:br>
            <a:r>
              <a:rPr lang="en-US" dirty="0" err="1"/>
              <a:t>ArrayList</a:t>
            </a:r>
            <a:r>
              <a:rPr lang="en-US" dirty="0"/>
              <a:t>. Granted, list2 is empty in this example so it isn’t particularly interesting.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72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742373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b="1" dirty="0">
                <a:solidFill>
                  <a:srgbClr val="FF0000"/>
                </a:solidFill>
              </a:rPr>
              <a:t>5-1-Creating an </a:t>
            </a:r>
            <a:r>
              <a:rPr lang="fr-FR" b="1" i="1" dirty="0" err="1">
                <a:solidFill>
                  <a:srgbClr val="FF0000"/>
                </a:solidFill>
              </a:rPr>
              <a:t>ArrayList</a:t>
            </a:r>
            <a:r>
              <a:rPr lang="fr-FR" b="1" dirty="0">
                <a:solidFill>
                  <a:srgbClr val="FF0000"/>
                </a:solidFill>
              </a:rPr>
              <a:t> </a:t>
            </a:r>
            <a:r>
              <a:rPr lang="fr-FR" dirty="0"/>
              <a:t/>
            </a:r>
            <a:br>
              <a:rPr lang="fr-FR" dirty="0"/>
            </a:br>
            <a:r>
              <a:rPr lang="en-US" dirty="0"/>
              <a:t>Although these are the only three constructors you need to know, you do need to learn some variants of it. The previous examples were the old pre–Java 5 way of creating an </a:t>
            </a:r>
            <a:r>
              <a:rPr lang="en-US" dirty="0" err="1"/>
              <a:t>ArrayList</a:t>
            </a:r>
            <a:r>
              <a:rPr lang="en-US" dirty="0"/>
              <a:t>. They still work and you still need to know they work. You also need to know the new and improved way. Java 5 introduced </a:t>
            </a:r>
            <a:r>
              <a:rPr lang="en-US" i="1" dirty="0"/>
              <a:t>generics</a:t>
            </a:r>
            <a:r>
              <a:rPr lang="en-US" dirty="0"/>
              <a:t>, which allow you to specify the type of class that the </a:t>
            </a:r>
            <a:r>
              <a:rPr lang="en-US" dirty="0" err="1"/>
              <a:t>ArrayList</a:t>
            </a:r>
            <a:r>
              <a:rPr lang="en-US" dirty="0"/>
              <a:t> will contain.</a:t>
            </a:r>
            <a:br>
              <a:rPr lang="en-US" dirty="0"/>
            </a:br>
            <a:r>
              <a:rPr lang="en-US" b="1" dirty="0" err="1">
                <a:solidFill>
                  <a:srgbClr val="0070C0"/>
                </a:solidFill>
              </a:rPr>
              <a:t>ArrayList</a:t>
            </a:r>
            <a:r>
              <a:rPr lang="en-US" b="1" dirty="0">
                <a:solidFill>
                  <a:srgbClr val="0070C0"/>
                </a:solidFill>
              </a:rPr>
              <a:t>&lt;String&gt; list4 = new </a:t>
            </a:r>
            <a:r>
              <a:rPr lang="en-US" b="1" dirty="0" err="1">
                <a:solidFill>
                  <a:srgbClr val="0070C0"/>
                </a:solidFill>
              </a:rPr>
              <a:t>ArrayList</a:t>
            </a:r>
            <a:r>
              <a:rPr lang="en-US" b="1" dirty="0">
                <a:solidFill>
                  <a:srgbClr val="0070C0"/>
                </a:solidFill>
              </a:rPr>
              <a:t>&lt;String&gt;();</a:t>
            </a:r>
            <a:br>
              <a:rPr lang="en-US" b="1" dirty="0">
                <a:solidFill>
                  <a:srgbClr val="0070C0"/>
                </a:solidFill>
              </a:rPr>
            </a:br>
            <a:r>
              <a:rPr lang="en-US" b="1" dirty="0" err="1">
                <a:solidFill>
                  <a:srgbClr val="0070C0"/>
                </a:solidFill>
              </a:rPr>
              <a:t>ArrayList</a:t>
            </a:r>
            <a:r>
              <a:rPr lang="en-US" b="1" dirty="0">
                <a:solidFill>
                  <a:srgbClr val="0070C0"/>
                </a:solidFill>
              </a:rPr>
              <a:t>&lt;String&gt; list5 = new </a:t>
            </a:r>
            <a:r>
              <a:rPr lang="en-US" b="1" dirty="0" err="1">
                <a:solidFill>
                  <a:srgbClr val="0070C0"/>
                </a:solidFill>
              </a:rPr>
              <a:t>ArrayList</a:t>
            </a:r>
            <a:r>
              <a:rPr lang="en-US" b="1" dirty="0">
                <a:solidFill>
                  <a:srgbClr val="0070C0"/>
                </a:solidFill>
              </a:rPr>
              <a:t>&lt;&gt;(); </a:t>
            </a: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73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6627949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b="1" dirty="0">
                <a:solidFill>
                  <a:srgbClr val="FF0000"/>
                </a:solidFill>
              </a:rPr>
              <a:t>5-1-Creating an </a:t>
            </a:r>
            <a:r>
              <a:rPr lang="fr-FR" b="1" i="1" dirty="0" err="1">
                <a:solidFill>
                  <a:srgbClr val="FF0000"/>
                </a:solidFill>
              </a:rPr>
              <a:t>ArrayList</a:t>
            </a:r>
            <a:r>
              <a:rPr lang="fr-FR" b="1" dirty="0">
                <a:solidFill>
                  <a:srgbClr val="FF0000"/>
                </a:solidFill>
              </a:rPr>
              <a:t> </a:t>
            </a:r>
            <a:r>
              <a:rPr lang="fr-FR" dirty="0"/>
              <a:t/>
            </a:r>
            <a:br>
              <a:rPr lang="fr-FR" dirty="0"/>
            </a:br>
            <a:r>
              <a:rPr lang="en-US" dirty="0"/>
              <a:t>Java 5 allows you to tell the compiler what the type would be by specifying it between &lt; and &gt;. Starting in Java 7, you can even omit that type from the right side. The &lt; and &gt; are still required, though. This is called the diamond operator because &lt;&gt; looks like a diamond.</a:t>
            </a:r>
            <a:br>
              <a:rPr lang="en-US" dirty="0"/>
            </a:br>
            <a:r>
              <a:rPr lang="en-US" dirty="0"/>
              <a:t>Just when you thought you knew everything about creating an </a:t>
            </a:r>
            <a:r>
              <a:rPr lang="en-US" dirty="0" err="1"/>
              <a:t>ArrayList</a:t>
            </a:r>
            <a:r>
              <a:rPr lang="en-US" dirty="0"/>
              <a:t>, there is one more thing you need to know. </a:t>
            </a:r>
            <a:r>
              <a:rPr lang="en-US" dirty="0" err="1"/>
              <a:t>ArrayList</a:t>
            </a:r>
            <a:r>
              <a:rPr lang="en-US" dirty="0"/>
              <a:t> implements an interface called List. </a:t>
            </a:r>
            <a:br>
              <a:rPr lang="en-US" dirty="0"/>
            </a:b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74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3826679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b="1" dirty="0">
                <a:solidFill>
                  <a:srgbClr val="FF0000"/>
                </a:solidFill>
              </a:rPr>
              <a:t>5-1-Creating an </a:t>
            </a:r>
            <a:r>
              <a:rPr lang="fr-FR" b="1" i="1" dirty="0" err="1">
                <a:solidFill>
                  <a:srgbClr val="FF0000"/>
                </a:solidFill>
              </a:rPr>
              <a:t>ArrayList</a:t>
            </a:r>
            <a:r>
              <a:rPr lang="fr-FR" b="1" dirty="0">
                <a:solidFill>
                  <a:srgbClr val="FF0000"/>
                </a:solidFill>
              </a:rPr>
              <a:t> </a:t>
            </a:r>
            <a:r>
              <a:rPr lang="fr-FR" dirty="0"/>
              <a:t/>
            </a:r>
            <a:br>
              <a:rPr lang="fr-FR" dirty="0"/>
            </a:br>
            <a:r>
              <a:rPr lang="en-US" dirty="0"/>
              <a:t>In other words, an </a:t>
            </a:r>
            <a:r>
              <a:rPr lang="en-US" dirty="0" err="1"/>
              <a:t>ArrayList</a:t>
            </a:r>
            <a:r>
              <a:rPr lang="en-US" dirty="0"/>
              <a:t> is a List. You will learn about interfaces in Chapter 5. In the meantime, just know that you can store an </a:t>
            </a:r>
            <a:r>
              <a:rPr lang="en-US" dirty="0" err="1"/>
              <a:t>ArrayList</a:t>
            </a:r>
            <a:r>
              <a:rPr lang="en-US" dirty="0"/>
              <a:t> in a List reference variable but not vice versa. The reason is that List is an interface and interfaces can’t be instantiated.</a:t>
            </a:r>
            <a:br>
              <a:rPr lang="en-US" dirty="0"/>
            </a:br>
            <a:r>
              <a:rPr lang="en-US" b="1" dirty="0">
                <a:solidFill>
                  <a:srgbClr val="0070C0"/>
                </a:solidFill>
              </a:rPr>
              <a:t>List&lt;String&gt; list6 = new </a:t>
            </a:r>
            <a:r>
              <a:rPr lang="en-US" b="1" dirty="0" err="1">
                <a:solidFill>
                  <a:srgbClr val="0070C0"/>
                </a:solidFill>
              </a:rPr>
              <a:t>ArrayList</a:t>
            </a:r>
            <a:r>
              <a:rPr lang="en-US" b="1" dirty="0">
                <a:solidFill>
                  <a:srgbClr val="0070C0"/>
                </a:solidFill>
              </a:rPr>
              <a:t>&lt;&gt;();</a:t>
            </a:r>
            <a:br>
              <a:rPr lang="en-US" b="1" dirty="0">
                <a:solidFill>
                  <a:srgbClr val="0070C0"/>
                </a:solidFill>
              </a:rPr>
            </a:br>
            <a:r>
              <a:rPr lang="en-US" b="1" dirty="0" err="1">
                <a:solidFill>
                  <a:srgbClr val="0070C0"/>
                </a:solidFill>
              </a:rPr>
              <a:t>ArrayList</a:t>
            </a:r>
            <a:r>
              <a:rPr lang="en-US" b="1" dirty="0">
                <a:solidFill>
                  <a:srgbClr val="0070C0"/>
                </a:solidFill>
              </a:rPr>
              <a:t>&lt;String&gt; list7 = new List&lt;&gt;(); // DOES NOT COMPILE </a:t>
            </a:r>
            <a:r>
              <a:rPr lang="en-US" dirty="0"/>
              <a:t/>
            </a:r>
            <a:br>
              <a:rPr lang="en-US" dirty="0"/>
            </a:br>
            <a:r>
              <a:rPr lang="en-US" dirty="0"/>
              <a:t/>
            </a:r>
            <a:br>
              <a:rPr lang="en-US" dirty="0"/>
            </a:b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75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9833168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10000"/>
          </a:bodyPr>
          <a:lstStyle/>
          <a:p>
            <a:r>
              <a:rPr lang="fr-FR" b="1" dirty="0">
                <a:solidFill>
                  <a:srgbClr val="FF0000"/>
                </a:solidFill>
              </a:rPr>
              <a:t>5-1-Creating an </a:t>
            </a:r>
            <a:r>
              <a:rPr lang="fr-FR" b="1" i="1" dirty="0" err="1">
                <a:solidFill>
                  <a:srgbClr val="FF0000"/>
                </a:solidFill>
              </a:rPr>
              <a:t>ArrayList</a:t>
            </a:r>
            <a:r>
              <a:rPr lang="fr-FR" b="1" dirty="0">
                <a:solidFill>
                  <a:srgbClr val="FF0000"/>
                </a:solidFill>
              </a:rPr>
              <a:t> </a:t>
            </a:r>
            <a:r>
              <a:rPr lang="fr-FR" dirty="0"/>
              <a:t/>
            </a:r>
            <a:br>
              <a:rPr lang="fr-FR" dirty="0"/>
            </a:br>
            <a:r>
              <a:rPr lang="en-US" dirty="0" err="1"/>
              <a:t>ArrayList</a:t>
            </a:r>
            <a:r>
              <a:rPr lang="en-US" dirty="0"/>
              <a:t> has many methods, but you only need to know a handful of them—even fewer</a:t>
            </a:r>
            <a:br>
              <a:rPr lang="en-US" dirty="0"/>
            </a:br>
            <a:r>
              <a:rPr lang="en-US" dirty="0"/>
              <a:t>than you did for String and StringBuilder.</a:t>
            </a:r>
            <a:br>
              <a:rPr lang="en-US" dirty="0"/>
            </a:br>
            <a:r>
              <a:rPr lang="en-US" dirty="0"/>
              <a:t>Before reading any further, you are going to see something new in the method signatures:</a:t>
            </a:r>
            <a:br>
              <a:rPr lang="en-US" dirty="0"/>
            </a:br>
            <a:r>
              <a:rPr lang="en-US" dirty="0"/>
              <a:t>a “class” named E. Don’t worry—it isn’t really a class. E is used by convention in generics</a:t>
            </a:r>
            <a:br>
              <a:rPr lang="en-US" dirty="0"/>
            </a:br>
            <a:r>
              <a:rPr lang="en-US" dirty="0"/>
              <a:t>to mean “any class that this array can hold.” If you didn’t specify a type when creating the</a:t>
            </a:r>
            <a:br>
              <a:rPr lang="en-US" dirty="0"/>
            </a:br>
            <a:r>
              <a:rPr lang="en-US" dirty="0" err="1"/>
              <a:t>ArrayList</a:t>
            </a:r>
            <a:r>
              <a:rPr lang="en-US" dirty="0"/>
              <a:t>, E means Object. Otherwise, it means the class you put between &lt; and &gt;.</a:t>
            </a:r>
            <a:br>
              <a:rPr lang="en-US" dirty="0"/>
            </a:br>
            <a:r>
              <a:rPr lang="en-US" dirty="0"/>
              <a:t>You should also know that </a:t>
            </a:r>
            <a:r>
              <a:rPr lang="en-US" dirty="0" err="1"/>
              <a:t>ArrayList</a:t>
            </a:r>
            <a:r>
              <a:rPr lang="en-US" dirty="0"/>
              <a:t> implements </a:t>
            </a:r>
            <a:r>
              <a:rPr lang="en-US" dirty="0" err="1"/>
              <a:t>toString</a:t>
            </a:r>
            <a:r>
              <a:rPr lang="en-US" dirty="0"/>
              <a:t>() so you can easily see the</a:t>
            </a:r>
            <a:br>
              <a:rPr lang="en-US" dirty="0"/>
            </a:br>
            <a:r>
              <a:rPr lang="en-US" dirty="0"/>
              <a:t>contents just by printing it. Arrays do not do produce such pretty output. </a:t>
            </a: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76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0663571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5-2- </a:t>
            </a:r>
            <a:r>
              <a:rPr lang="fr-FR" b="1" dirty="0" err="1">
                <a:solidFill>
                  <a:srgbClr val="FF0000"/>
                </a:solidFill>
              </a:rPr>
              <a:t>Using</a:t>
            </a:r>
            <a:r>
              <a:rPr lang="fr-FR" b="1" dirty="0">
                <a:solidFill>
                  <a:srgbClr val="FF0000"/>
                </a:solidFill>
              </a:rPr>
              <a:t> an </a:t>
            </a:r>
            <a:r>
              <a:rPr lang="fr-FR" b="1" i="1" dirty="0" err="1">
                <a:solidFill>
                  <a:srgbClr val="FF0000"/>
                </a:solidFill>
              </a:rPr>
              <a:t>ArrayList</a:t>
            </a:r>
            <a:r>
              <a:rPr lang="fr-FR" dirty="0">
                <a:solidFill>
                  <a:srgbClr val="FF0000"/>
                </a:solidFill>
              </a:rPr>
              <a:t> </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77</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6F559009-11D7-40E1-8237-65BBC0099396}"/>
              </a:ext>
            </a:extLst>
          </p:cNvPr>
          <p:cNvPicPr>
            <a:picLocks noChangeAspect="1"/>
          </p:cNvPicPr>
          <p:nvPr/>
        </p:nvPicPr>
        <p:blipFill>
          <a:blip r:embed="rId2"/>
          <a:stretch>
            <a:fillRect/>
          </a:stretch>
        </p:blipFill>
        <p:spPr>
          <a:xfrm>
            <a:off x="828675" y="2966598"/>
            <a:ext cx="6153150" cy="2809875"/>
          </a:xfrm>
          <a:prstGeom prst="rect">
            <a:avLst/>
          </a:prstGeom>
        </p:spPr>
      </p:pic>
      <p:pic>
        <p:nvPicPr>
          <p:cNvPr id="6" name="Image 5">
            <a:extLst>
              <a:ext uri="{FF2B5EF4-FFF2-40B4-BE49-F238E27FC236}">
                <a16:creationId xmlns="" xmlns:a16="http://schemas.microsoft.com/office/drawing/2014/main" id="{8FE69BF6-5EBD-40E2-8B87-DBCDFA2E7ADB}"/>
              </a:ext>
            </a:extLst>
          </p:cNvPr>
          <p:cNvPicPr>
            <a:picLocks noChangeAspect="1"/>
          </p:cNvPicPr>
          <p:nvPr/>
        </p:nvPicPr>
        <p:blipFill>
          <a:blip r:embed="rId3"/>
          <a:stretch>
            <a:fillRect/>
          </a:stretch>
        </p:blipFill>
        <p:spPr>
          <a:xfrm>
            <a:off x="7686672" y="2966598"/>
            <a:ext cx="3209925" cy="476250"/>
          </a:xfrm>
          <a:prstGeom prst="rect">
            <a:avLst/>
          </a:prstGeom>
        </p:spPr>
      </p:pic>
      <p:pic>
        <p:nvPicPr>
          <p:cNvPr id="7" name="Image 6">
            <a:extLst>
              <a:ext uri="{FF2B5EF4-FFF2-40B4-BE49-F238E27FC236}">
                <a16:creationId xmlns="" xmlns:a16="http://schemas.microsoft.com/office/drawing/2014/main" id="{18EE9E8A-8AF6-4EFD-8DD2-CA1D481587F0}"/>
              </a:ext>
            </a:extLst>
          </p:cNvPr>
          <p:cNvPicPr>
            <a:picLocks noChangeAspect="1"/>
          </p:cNvPicPr>
          <p:nvPr/>
        </p:nvPicPr>
        <p:blipFill>
          <a:blip r:embed="rId4"/>
          <a:stretch>
            <a:fillRect/>
          </a:stretch>
        </p:blipFill>
        <p:spPr>
          <a:xfrm>
            <a:off x="7595232" y="3645133"/>
            <a:ext cx="3619500" cy="695325"/>
          </a:xfrm>
          <a:prstGeom prst="rect">
            <a:avLst/>
          </a:prstGeom>
        </p:spPr>
      </p:pic>
      <p:pic>
        <p:nvPicPr>
          <p:cNvPr id="9" name="Image 8">
            <a:extLst>
              <a:ext uri="{FF2B5EF4-FFF2-40B4-BE49-F238E27FC236}">
                <a16:creationId xmlns="" xmlns:a16="http://schemas.microsoft.com/office/drawing/2014/main" id="{DA409D48-9646-41D7-98F7-24EDE7D2AC46}"/>
              </a:ext>
            </a:extLst>
          </p:cNvPr>
          <p:cNvPicPr>
            <a:picLocks noChangeAspect="1"/>
          </p:cNvPicPr>
          <p:nvPr/>
        </p:nvPicPr>
        <p:blipFill>
          <a:blip r:embed="rId5"/>
          <a:stretch>
            <a:fillRect/>
          </a:stretch>
        </p:blipFill>
        <p:spPr>
          <a:xfrm>
            <a:off x="7217089" y="4904446"/>
            <a:ext cx="4149090" cy="1048426"/>
          </a:xfrm>
          <a:prstGeom prst="rect">
            <a:avLst/>
          </a:prstGeom>
        </p:spPr>
      </p:pic>
    </p:spTree>
    <p:extLst>
      <p:ext uri="{BB962C8B-B14F-4D97-AF65-F5344CB8AC3E}">
        <p14:creationId xmlns:p14="http://schemas.microsoft.com/office/powerpoint/2010/main" val="7421756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5-2- </a:t>
            </a:r>
            <a:r>
              <a:rPr lang="fr-FR" b="1" dirty="0" err="1">
                <a:solidFill>
                  <a:srgbClr val="FF0000"/>
                </a:solidFill>
              </a:rPr>
              <a:t>Using</a:t>
            </a:r>
            <a:r>
              <a:rPr lang="fr-FR" b="1" dirty="0">
                <a:solidFill>
                  <a:srgbClr val="FF0000"/>
                </a:solidFill>
              </a:rPr>
              <a:t> an </a:t>
            </a:r>
            <a:r>
              <a:rPr lang="fr-FR" b="1" i="1" dirty="0" err="1">
                <a:solidFill>
                  <a:srgbClr val="FF0000"/>
                </a:solidFill>
              </a:rPr>
              <a:t>ArrayList</a:t>
            </a:r>
            <a:r>
              <a:rPr lang="fr-FR" dirty="0">
                <a:solidFill>
                  <a:srgbClr val="FF0000"/>
                </a:solidFill>
              </a:rPr>
              <a:t> </a:t>
            </a:r>
            <a:r>
              <a:rPr lang="fr-FR" dirty="0"/>
              <a:t/>
            </a:r>
            <a:br>
              <a:rPr lang="fr-FR"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78</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10" name="Image 9">
            <a:extLst>
              <a:ext uri="{FF2B5EF4-FFF2-40B4-BE49-F238E27FC236}">
                <a16:creationId xmlns="" xmlns:a16="http://schemas.microsoft.com/office/drawing/2014/main" id="{5DAAE802-2E13-4ABF-ACD8-91D1BA3D90B2}"/>
              </a:ext>
            </a:extLst>
          </p:cNvPr>
          <p:cNvPicPr>
            <a:picLocks noChangeAspect="1"/>
          </p:cNvPicPr>
          <p:nvPr/>
        </p:nvPicPr>
        <p:blipFill>
          <a:blip r:embed="rId2"/>
          <a:stretch>
            <a:fillRect/>
          </a:stretch>
        </p:blipFill>
        <p:spPr>
          <a:xfrm>
            <a:off x="1328226" y="2893484"/>
            <a:ext cx="6038850" cy="3028950"/>
          </a:xfrm>
          <a:prstGeom prst="rect">
            <a:avLst/>
          </a:prstGeom>
        </p:spPr>
      </p:pic>
      <p:pic>
        <p:nvPicPr>
          <p:cNvPr id="11" name="Image 10">
            <a:extLst>
              <a:ext uri="{FF2B5EF4-FFF2-40B4-BE49-F238E27FC236}">
                <a16:creationId xmlns="" xmlns:a16="http://schemas.microsoft.com/office/drawing/2014/main" id="{649B1A8B-D906-4059-A441-3E7565BCD706}"/>
              </a:ext>
            </a:extLst>
          </p:cNvPr>
          <p:cNvPicPr>
            <a:picLocks noChangeAspect="1"/>
          </p:cNvPicPr>
          <p:nvPr/>
        </p:nvPicPr>
        <p:blipFill>
          <a:blip r:embed="rId3"/>
          <a:stretch>
            <a:fillRect/>
          </a:stretch>
        </p:blipFill>
        <p:spPr>
          <a:xfrm>
            <a:off x="7532370" y="2893484"/>
            <a:ext cx="3650270" cy="441699"/>
          </a:xfrm>
          <a:prstGeom prst="rect">
            <a:avLst/>
          </a:prstGeom>
        </p:spPr>
      </p:pic>
    </p:spTree>
    <p:extLst>
      <p:ext uri="{BB962C8B-B14F-4D97-AF65-F5344CB8AC3E}">
        <p14:creationId xmlns:p14="http://schemas.microsoft.com/office/powerpoint/2010/main" val="28918999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5-3- </a:t>
            </a:r>
            <a:r>
              <a:rPr lang="fr-FR" b="1" dirty="0" err="1">
                <a:solidFill>
                  <a:srgbClr val="FF0000"/>
                </a:solidFill>
              </a:rPr>
              <a:t>Wrapper</a:t>
            </a:r>
            <a:r>
              <a:rPr lang="fr-FR" b="1" dirty="0">
                <a:solidFill>
                  <a:srgbClr val="FF0000"/>
                </a:solidFill>
              </a:rPr>
              <a:t> Classes </a:t>
            </a:r>
            <a:r>
              <a:rPr lang="fr-FR" dirty="0"/>
              <a:t/>
            </a:r>
            <a:br>
              <a:rPr lang="fr-FR" dirty="0"/>
            </a:br>
            <a:r>
              <a:rPr lang="en-US" dirty="0"/>
              <a:t>Up to now, we’ve only put String objects in the </a:t>
            </a:r>
            <a:r>
              <a:rPr lang="en-US" dirty="0" err="1"/>
              <a:t>ArrayList</a:t>
            </a:r>
            <a:r>
              <a:rPr lang="en-US" dirty="0"/>
              <a:t>. What happens if we want to put primitives in? Each primitive type has a wrapper class, which is an object type that corresponds to the primitive. Table 3.2 lists all the wrapper classes along with the constructor for each. </a:t>
            </a:r>
            <a:br>
              <a:rPr lang="en-US"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79</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1152016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1- </a:t>
            </a:r>
            <a:r>
              <a:rPr lang="fr-FR" b="1" dirty="0" err="1">
                <a:solidFill>
                  <a:srgbClr val="FF0000"/>
                </a:solidFill>
              </a:rPr>
              <a:t>Concatenation</a:t>
            </a:r>
            <a:r>
              <a:rPr lang="fr-FR" b="1" dirty="0">
                <a:solidFill>
                  <a:srgbClr val="FF0000"/>
                </a:solidFill>
              </a:rPr>
              <a:t> </a:t>
            </a:r>
            <a:r>
              <a:rPr lang="fr-FR" dirty="0"/>
              <a:t/>
            </a:r>
            <a:br>
              <a:rPr lang="fr-FR" dirty="0"/>
            </a:br>
            <a:r>
              <a:rPr lang="en-US" dirty="0"/>
              <a:t>int three = 3;</a:t>
            </a:r>
            <a:br>
              <a:rPr lang="en-US" dirty="0"/>
            </a:br>
            <a:r>
              <a:rPr lang="en-US" dirty="0"/>
              <a:t>String four = "4";</a:t>
            </a:r>
            <a:br>
              <a:rPr lang="en-US" dirty="0"/>
            </a:br>
            <a:r>
              <a:rPr lang="en-US" dirty="0" err="1"/>
              <a:t>System.out.println</a:t>
            </a:r>
            <a:r>
              <a:rPr lang="en-US" dirty="0"/>
              <a:t>(1 + 2 + three + four); ?</a:t>
            </a: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8</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0840992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5-3- </a:t>
            </a:r>
            <a:r>
              <a:rPr lang="fr-FR" b="1" dirty="0" err="1">
                <a:solidFill>
                  <a:srgbClr val="FF0000"/>
                </a:solidFill>
              </a:rPr>
              <a:t>Wrapper</a:t>
            </a:r>
            <a:r>
              <a:rPr lang="fr-FR" b="1" dirty="0">
                <a:solidFill>
                  <a:srgbClr val="FF0000"/>
                </a:solidFill>
              </a:rPr>
              <a:t> Classes </a:t>
            </a:r>
            <a:r>
              <a:rPr lang="fr-FR" dirty="0"/>
              <a:t/>
            </a:r>
            <a:br>
              <a:rPr lang="fr-FR" dirty="0"/>
            </a:br>
            <a:r>
              <a:rPr lang="en-US" dirty="0"/>
              <a:t/>
            </a:r>
            <a:br>
              <a:rPr lang="en-US" dirty="0"/>
            </a:b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80</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6" name="Image 5">
            <a:extLst>
              <a:ext uri="{FF2B5EF4-FFF2-40B4-BE49-F238E27FC236}">
                <a16:creationId xmlns="" xmlns:a16="http://schemas.microsoft.com/office/drawing/2014/main" id="{846B8E47-8851-4F89-B367-7BA74FEDF272}"/>
              </a:ext>
            </a:extLst>
          </p:cNvPr>
          <p:cNvPicPr>
            <a:picLocks noChangeAspect="1"/>
          </p:cNvPicPr>
          <p:nvPr/>
        </p:nvPicPr>
        <p:blipFill>
          <a:blip r:embed="rId2"/>
          <a:stretch>
            <a:fillRect/>
          </a:stretch>
        </p:blipFill>
        <p:spPr>
          <a:xfrm>
            <a:off x="5279936" y="2603498"/>
            <a:ext cx="5616661" cy="3318936"/>
          </a:xfrm>
          <a:prstGeom prst="rect">
            <a:avLst/>
          </a:prstGeom>
        </p:spPr>
      </p:pic>
    </p:spTree>
    <p:extLst>
      <p:ext uri="{BB962C8B-B14F-4D97-AF65-F5344CB8AC3E}">
        <p14:creationId xmlns:p14="http://schemas.microsoft.com/office/powerpoint/2010/main" val="24671200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10000"/>
          </a:bodyPr>
          <a:lstStyle/>
          <a:p>
            <a:r>
              <a:rPr lang="fr-FR" b="1" dirty="0">
                <a:solidFill>
                  <a:srgbClr val="FF0000"/>
                </a:solidFill>
              </a:rPr>
              <a:t>5-3- </a:t>
            </a:r>
            <a:r>
              <a:rPr lang="fr-FR" b="1" dirty="0" err="1">
                <a:solidFill>
                  <a:srgbClr val="FF0000"/>
                </a:solidFill>
              </a:rPr>
              <a:t>Wrapper</a:t>
            </a:r>
            <a:r>
              <a:rPr lang="fr-FR" b="1" dirty="0">
                <a:solidFill>
                  <a:srgbClr val="FF0000"/>
                </a:solidFill>
              </a:rPr>
              <a:t> Classes </a:t>
            </a:r>
            <a:r>
              <a:rPr lang="fr-FR" dirty="0"/>
              <a:t/>
            </a:r>
            <a:br>
              <a:rPr lang="fr-FR" dirty="0"/>
            </a:br>
            <a:r>
              <a:rPr lang="en-US" dirty="0"/>
              <a:t>The wrapper classes also have a method that converts back to a primitive. You don’t</a:t>
            </a:r>
            <a:br>
              <a:rPr lang="en-US" dirty="0"/>
            </a:br>
            <a:r>
              <a:rPr lang="en-US" dirty="0"/>
              <a:t>need to know much about the constructors or </a:t>
            </a:r>
            <a:r>
              <a:rPr lang="en-US" dirty="0" err="1"/>
              <a:t>intValue</a:t>
            </a:r>
            <a:r>
              <a:rPr lang="en-US" dirty="0"/>
              <a:t>() type methods for the exam</a:t>
            </a:r>
            <a:br>
              <a:rPr lang="en-US" dirty="0"/>
            </a:br>
            <a:r>
              <a:rPr lang="en-US" dirty="0"/>
              <a:t>because autoboxing has removed the need for them (see the next section). You might</a:t>
            </a:r>
            <a:br>
              <a:rPr lang="en-US" dirty="0"/>
            </a:br>
            <a:r>
              <a:rPr lang="en-US" dirty="0"/>
              <a:t>encounter this syntax on questions that have been on the exam for many years. However,</a:t>
            </a:r>
            <a:br>
              <a:rPr lang="en-US" dirty="0"/>
            </a:br>
            <a:r>
              <a:rPr lang="en-US" dirty="0"/>
              <a:t>you just need to be able to read the code and not look for tricks in it.</a:t>
            </a:r>
            <a:br>
              <a:rPr lang="en-US" dirty="0"/>
            </a:br>
            <a:r>
              <a:rPr lang="en-US" dirty="0"/>
              <a:t>There are also methods for converting a String to a primitive or wrapper class. You do</a:t>
            </a:r>
            <a:br>
              <a:rPr lang="en-US" dirty="0"/>
            </a:br>
            <a:r>
              <a:rPr lang="en-US" dirty="0"/>
              <a:t>need to know these methods. The parse methods, such as </a:t>
            </a:r>
            <a:r>
              <a:rPr lang="en-US" dirty="0" err="1"/>
              <a:t>parseInt</a:t>
            </a:r>
            <a:r>
              <a:rPr lang="en-US" dirty="0"/>
              <a:t>(), return a primitive,</a:t>
            </a:r>
            <a:br>
              <a:rPr lang="en-US" dirty="0"/>
            </a:br>
            <a:r>
              <a:rPr lang="en-US" dirty="0"/>
              <a:t>and the </a:t>
            </a:r>
            <a:r>
              <a:rPr lang="en-US" dirty="0" err="1"/>
              <a:t>valueOf</a:t>
            </a:r>
            <a:r>
              <a:rPr lang="en-US" dirty="0"/>
              <a:t>() method returns a wrapper class. This is easy to remember because the</a:t>
            </a:r>
            <a:br>
              <a:rPr lang="en-US" dirty="0"/>
            </a:br>
            <a:r>
              <a:rPr lang="en-US" dirty="0"/>
              <a:t>name of the returned primitive is in the method name. For example: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81</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1562300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lnSpcReduction="10000"/>
          </a:bodyPr>
          <a:lstStyle/>
          <a:p>
            <a:r>
              <a:rPr lang="fr-FR" b="1" dirty="0">
                <a:solidFill>
                  <a:srgbClr val="FF0000"/>
                </a:solidFill>
              </a:rPr>
              <a:t>5-3- </a:t>
            </a:r>
            <a:r>
              <a:rPr lang="fr-FR" b="1" dirty="0" err="1">
                <a:solidFill>
                  <a:srgbClr val="FF0000"/>
                </a:solidFill>
              </a:rPr>
              <a:t>Wrapper</a:t>
            </a:r>
            <a:r>
              <a:rPr lang="fr-FR" b="1" dirty="0">
                <a:solidFill>
                  <a:srgbClr val="FF0000"/>
                </a:solidFill>
              </a:rPr>
              <a:t> Classes </a:t>
            </a:r>
            <a:r>
              <a:rPr lang="fr-FR" dirty="0"/>
              <a:t/>
            </a:r>
            <a:br>
              <a:rPr lang="fr-FR" dirty="0"/>
            </a:br>
            <a:r>
              <a:rPr lang="en-US" b="1" dirty="0">
                <a:solidFill>
                  <a:srgbClr val="0070C0"/>
                </a:solidFill>
              </a:rPr>
              <a:t>int primitive = </a:t>
            </a:r>
            <a:r>
              <a:rPr lang="en-US" b="1" dirty="0" err="1">
                <a:solidFill>
                  <a:srgbClr val="0070C0"/>
                </a:solidFill>
              </a:rPr>
              <a:t>Integer.parseInt</a:t>
            </a:r>
            <a:r>
              <a:rPr lang="en-US" b="1" dirty="0">
                <a:solidFill>
                  <a:srgbClr val="0070C0"/>
                </a:solidFill>
              </a:rPr>
              <a:t>("123");</a:t>
            </a:r>
            <a:br>
              <a:rPr lang="en-US" b="1" dirty="0">
                <a:solidFill>
                  <a:srgbClr val="0070C0"/>
                </a:solidFill>
              </a:rPr>
            </a:br>
            <a:r>
              <a:rPr lang="en-US" b="1" dirty="0">
                <a:solidFill>
                  <a:srgbClr val="0070C0"/>
                </a:solidFill>
              </a:rPr>
              <a:t>Integer wrapper = </a:t>
            </a:r>
            <a:r>
              <a:rPr lang="en-US" b="1" dirty="0" err="1">
                <a:solidFill>
                  <a:srgbClr val="0070C0"/>
                </a:solidFill>
              </a:rPr>
              <a:t>Integer.valueOf</a:t>
            </a:r>
            <a:r>
              <a:rPr lang="en-US" b="1" dirty="0">
                <a:solidFill>
                  <a:srgbClr val="0070C0"/>
                </a:solidFill>
              </a:rPr>
              <a:t>("123");</a:t>
            </a:r>
            <a:r>
              <a:rPr lang="en-US" dirty="0"/>
              <a:t/>
            </a:r>
            <a:br>
              <a:rPr lang="en-US" dirty="0"/>
            </a:br>
            <a:r>
              <a:rPr lang="en-US" dirty="0"/>
              <a:t>The </a:t>
            </a:r>
            <a:r>
              <a:rPr lang="en-US" dirty="0" err="1"/>
              <a:t>frst</a:t>
            </a:r>
            <a:r>
              <a:rPr lang="en-US" dirty="0"/>
              <a:t> line converts a String to an int primitive. The second converts a String to an</a:t>
            </a:r>
            <a:br>
              <a:rPr lang="en-US" dirty="0"/>
            </a:br>
            <a:r>
              <a:rPr lang="en-US" dirty="0"/>
              <a:t>Integer wrapper class. If the String passed in is not valid for the given type, Java </a:t>
            </a:r>
            <a:r>
              <a:rPr lang="en-US" dirty="0" err="1"/>
              <a:t>throwsan</a:t>
            </a:r>
            <a:r>
              <a:rPr lang="en-US" dirty="0"/>
              <a:t> exception. In these examples, letters and dots are not valid for an integer value:</a:t>
            </a:r>
            <a:br>
              <a:rPr lang="en-US" dirty="0"/>
            </a:br>
            <a:r>
              <a:rPr lang="en-US" dirty="0"/>
              <a:t>int bad1 = </a:t>
            </a:r>
            <a:r>
              <a:rPr lang="en-US" dirty="0" err="1"/>
              <a:t>Integer.parseInt</a:t>
            </a:r>
            <a:r>
              <a:rPr lang="en-US" dirty="0"/>
              <a:t>("a"); // </a:t>
            </a:r>
            <a:r>
              <a:rPr lang="en-US" b="1" dirty="0">
                <a:solidFill>
                  <a:srgbClr val="FF0000"/>
                </a:solidFill>
              </a:rPr>
              <a:t>throws </a:t>
            </a:r>
            <a:r>
              <a:rPr lang="en-US" b="1" dirty="0" err="1">
                <a:solidFill>
                  <a:srgbClr val="FF0000"/>
                </a:solidFill>
              </a:rPr>
              <a:t>NumberFormatException</a:t>
            </a:r>
            <a:r>
              <a:rPr lang="en-US" dirty="0"/>
              <a:t/>
            </a:r>
            <a:br>
              <a:rPr lang="en-US" dirty="0"/>
            </a:br>
            <a:r>
              <a:rPr lang="en-US" dirty="0"/>
              <a:t>Integer bad2 = </a:t>
            </a:r>
            <a:r>
              <a:rPr lang="en-US" dirty="0" err="1"/>
              <a:t>Integer.valueOf</a:t>
            </a:r>
            <a:r>
              <a:rPr lang="en-US" dirty="0"/>
              <a:t>("123.45"); //</a:t>
            </a:r>
            <a:r>
              <a:rPr lang="en-US" b="1" dirty="0">
                <a:solidFill>
                  <a:srgbClr val="FF0000"/>
                </a:solidFill>
              </a:rPr>
              <a:t> throws </a:t>
            </a:r>
            <a:r>
              <a:rPr lang="en-US" b="1" dirty="0" err="1">
                <a:solidFill>
                  <a:srgbClr val="FF0000"/>
                </a:solidFill>
              </a:rPr>
              <a:t>NumberFormatException</a:t>
            </a:r>
            <a:r>
              <a:rPr lang="en-US" b="1" dirty="0">
                <a:solidFill>
                  <a:srgbClr val="FF0000"/>
                </a:solidFill>
              </a:rPr>
              <a:t> </a:t>
            </a: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82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3346064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a:xfrm>
            <a:off x="1295401" y="2556932"/>
            <a:ext cx="9601196" cy="3318936"/>
          </a:xfrm>
        </p:spPr>
        <p:txBody>
          <a:bodyPr>
            <a:normAutofit fontScale="85000" lnSpcReduction="10000"/>
          </a:bodyPr>
          <a:lstStyle/>
          <a:p>
            <a:r>
              <a:rPr lang="fr-FR" b="1" dirty="0">
                <a:solidFill>
                  <a:srgbClr val="FF0000"/>
                </a:solidFill>
              </a:rPr>
              <a:t>5-3- </a:t>
            </a:r>
            <a:r>
              <a:rPr lang="fr-FR" b="1" dirty="0" err="1">
                <a:solidFill>
                  <a:srgbClr val="FF0000"/>
                </a:solidFill>
              </a:rPr>
              <a:t>Wrapper</a:t>
            </a:r>
            <a:r>
              <a:rPr lang="fr-FR" b="1" dirty="0">
                <a:solidFill>
                  <a:srgbClr val="FF0000"/>
                </a:solidFill>
              </a:rPr>
              <a:t> Classes </a:t>
            </a:r>
            <a:r>
              <a:rPr lang="fr-FR" dirty="0"/>
              <a:t/>
            </a:r>
            <a:br>
              <a:rPr lang="fr-FR" dirty="0"/>
            </a:br>
            <a:r>
              <a:rPr lang="en-US" dirty="0"/>
              <a:t>Before you worry, the exam won’t make you recognize that the method </a:t>
            </a:r>
            <a:r>
              <a:rPr lang="en-US" dirty="0" err="1"/>
              <a:t>parseInt</a:t>
            </a:r>
            <a:r>
              <a:rPr lang="en-US" dirty="0"/>
              <a:t>()</a:t>
            </a:r>
            <a:br>
              <a:rPr lang="en-US" dirty="0"/>
            </a:br>
            <a:r>
              <a:rPr lang="en-US" dirty="0"/>
              <a:t>is used rather than </a:t>
            </a:r>
            <a:r>
              <a:rPr lang="en-US" dirty="0" err="1"/>
              <a:t>parseInteger</a:t>
            </a:r>
            <a:r>
              <a:rPr lang="en-US" dirty="0"/>
              <a:t>(). You simply need to be able to recognize the methods when put in front of you. Also, </a:t>
            </a:r>
            <a:r>
              <a:rPr lang="en-US" b="1" dirty="0">
                <a:solidFill>
                  <a:srgbClr val="0070C0"/>
                </a:solidFill>
              </a:rPr>
              <a:t>the Character class doesn’t participate in the parse/</a:t>
            </a:r>
            <a:br>
              <a:rPr lang="en-US" b="1" dirty="0">
                <a:solidFill>
                  <a:srgbClr val="0070C0"/>
                </a:solidFill>
              </a:rPr>
            </a:br>
            <a:r>
              <a:rPr lang="en-US" b="1" dirty="0" err="1">
                <a:solidFill>
                  <a:srgbClr val="0070C0"/>
                </a:solidFill>
              </a:rPr>
              <a:t>valueOf</a:t>
            </a:r>
            <a:r>
              <a:rPr lang="en-US" b="1" dirty="0">
                <a:solidFill>
                  <a:srgbClr val="0070C0"/>
                </a:solidFill>
              </a:rPr>
              <a:t> methods. Since a String is made up of characters, you can just call </a:t>
            </a:r>
            <a:r>
              <a:rPr lang="en-US" b="1" dirty="0" err="1">
                <a:solidFill>
                  <a:srgbClr val="0070C0"/>
                </a:solidFill>
              </a:rPr>
              <a:t>charAt</a:t>
            </a:r>
            <a:r>
              <a:rPr lang="en-US" b="1" dirty="0">
                <a:solidFill>
                  <a:srgbClr val="0070C0"/>
                </a:solidFill>
              </a:rPr>
              <a:t>()</a:t>
            </a:r>
            <a:br>
              <a:rPr lang="en-US" b="1" dirty="0">
                <a:solidFill>
                  <a:srgbClr val="0070C0"/>
                </a:solidFill>
              </a:rPr>
            </a:br>
            <a:r>
              <a:rPr lang="en-US" b="1" dirty="0">
                <a:solidFill>
                  <a:srgbClr val="0070C0"/>
                </a:solidFill>
              </a:rPr>
              <a:t>normally.</a:t>
            </a:r>
            <a:r>
              <a:rPr lang="en-US" dirty="0"/>
              <a:t/>
            </a:r>
            <a:br>
              <a:rPr lang="en-US" dirty="0"/>
            </a:br>
            <a:r>
              <a:rPr lang="en-US" dirty="0"/>
              <a:t>Table 3.3 lists the methods you need to recognize for creating a primitive or wrapper</a:t>
            </a:r>
            <a:br>
              <a:rPr lang="en-US" dirty="0"/>
            </a:br>
            <a:r>
              <a:rPr lang="en-US" dirty="0"/>
              <a:t>class object from a String. In real coding, you won’t be so concerned which is returned</a:t>
            </a:r>
            <a:br>
              <a:rPr lang="en-US" dirty="0"/>
            </a:br>
            <a:r>
              <a:rPr lang="en-US" dirty="0"/>
              <a:t>from each method due to autoboxing.</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83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3059749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a:xfrm>
            <a:off x="1295401" y="2556932"/>
            <a:ext cx="9601196" cy="3318936"/>
          </a:xfrm>
        </p:spPr>
        <p:txBody>
          <a:bodyPr>
            <a:normAutofit/>
          </a:bodyPr>
          <a:lstStyle/>
          <a:p>
            <a:r>
              <a:rPr lang="fr-FR" b="1" dirty="0">
                <a:solidFill>
                  <a:srgbClr val="FF0000"/>
                </a:solidFill>
              </a:rPr>
              <a:t>5-3- </a:t>
            </a:r>
            <a:r>
              <a:rPr lang="fr-FR" b="1" dirty="0" err="1">
                <a:solidFill>
                  <a:srgbClr val="FF0000"/>
                </a:solidFill>
              </a:rPr>
              <a:t>Wrapper</a:t>
            </a:r>
            <a:r>
              <a:rPr lang="fr-FR" b="1" dirty="0">
                <a:solidFill>
                  <a:srgbClr val="FF0000"/>
                </a:solidFill>
              </a:rPr>
              <a:t> Classes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84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pic>
        <p:nvPicPr>
          <p:cNvPr id="5" name="Image 4">
            <a:extLst>
              <a:ext uri="{FF2B5EF4-FFF2-40B4-BE49-F238E27FC236}">
                <a16:creationId xmlns="" xmlns:a16="http://schemas.microsoft.com/office/drawing/2014/main" id="{4540F150-D92E-4AF4-A4B8-145C43F13D97}"/>
              </a:ext>
            </a:extLst>
          </p:cNvPr>
          <p:cNvPicPr>
            <a:picLocks noChangeAspect="1"/>
          </p:cNvPicPr>
          <p:nvPr/>
        </p:nvPicPr>
        <p:blipFill>
          <a:blip r:embed="rId2"/>
          <a:stretch>
            <a:fillRect/>
          </a:stretch>
        </p:blipFill>
        <p:spPr>
          <a:xfrm>
            <a:off x="5216804" y="2556932"/>
            <a:ext cx="5408445" cy="3332772"/>
          </a:xfrm>
          <a:prstGeom prst="rect">
            <a:avLst/>
          </a:prstGeom>
        </p:spPr>
      </p:pic>
    </p:spTree>
    <p:extLst>
      <p:ext uri="{BB962C8B-B14F-4D97-AF65-F5344CB8AC3E}">
        <p14:creationId xmlns:p14="http://schemas.microsoft.com/office/powerpoint/2010/main" val="8161009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a:bodyPr>
          <a:lstStyle/>
          <a:p>
            <a:r>
              <a:rPr lang="fr-FR" b="1" dirty="0">
                <a:solidFill>
                  <a:srgbClr val="FF0000"/>
                </a:solidFill>
              </a:rPr>
              <a:t>5-4- Autoboxing </a:t>
            </a:r>
            <a:r>
              <a:rPr lang="fr-FR" dirty="0"/>
              <a:t/>
            </a:r>
            <a:br>
              <a:rPr lang="fr-FR" dirty="0"/>
            </a:br>
            <a:r>
              <a:rPr lang="en-US" dirty="0"/>
              <a:t>Since Java 5, you can just type the primitive value and Java will convert it to the</a:t>
            </a:r>
            <a:br>
              <a:rPr lang="en-US" dirty="0"/>
            </a:br>
            <a:r>
              <a:rPr lang="en-US" dirty="0"/>
              <a:t>relevant wrapper class for you. This is called </a:t>
            </a:r>
            <a:r>
              <a:rPr lang="en-US" i="1" dirty="0"/>
              <a:t>autoboxing</a:t>
            </a:r>
            <a:r>
              <a:rPr lang="en-US" dirty="0"/>
              <a:t>. Let’s look at an example:</a:t>
            </a:r>
            <a:br>
              <a:rPr lang="en-US" dirty="0"/>
            </a:br>
            <a:r>
              <a:rPr lang="en-US" b="1" dirty="0">
                <a:solidFill>
                  <a:srgbClr val="0070C0"/>
                </a:solidFill>
              </a:rPr>
              <a:t>4: List&lt;Double&gt; weights = new </a:t>
            </a:r>
            <a:r>
              <a:rPr lang="en-US" b="1" dirty="0" err="1">
                <a:solidFill>
                  <a:srgbClr val="0070C0"/>
                </a:solidFill>
              </a:rPr>
              <a:t>ArrayList</a:t>
            </a:r>
            <a:r>
              <a:rPr lang="en-US" b="1" dirty="0">
                <a:solidFill>
                  <a:srgbClr val="0070C0"/>
                </a:solidFill>
              </a:rPr>
              <a:t>&lt;&gt;();</a:t>
            </a:r>
            <a:br>
              <a:rPr lang="en-US" b="1" dirty="0">
                <a:solidFill>
                  <a:srgbClr val="0070C0"/>
                </a:solidFill>
              </a:rPr>
            </a:br>
            <a:r>
              <a:rPr lang="en-US" b="1" dirty="0">
                <a:solidFill>
                  <a:srgbClr val="0070C0"/>
                </a:solidFill>
              </a:rPr>
              <a:t>5: </a:t>
            </a:r>
            <a:r>
              <a:rPr lang="en-US" b="1" dirty="0" err="1">
                <a:solidFill>
                  <a:srgbClr val="0070C0"/>
                </a:solidFill>
              </a:rPr>
              <a:t>weights.add</a:t>
            </a:r>
            <a:r>
              <a:rPr lang="en-US" b="1" dirty="0">
                <a:solidFill>
                  <a:srgbClr val="0070C0"/>
                </a:solidFill>
              </a:rPr>
              <a:t>(50.5); // [50.5]</a:t>
            </a:r>
            <a:br>
              <a:rPr lang="en-US" b="1" dirty="0">
                <a:solidFill>
                  <a:srgbClr val="0070C0"/>
                </a:solidFill>
              </a:rPr>
            </a:br>
            <a:r>
              <a:rPr lang="en-US" b="1" dirty="0">
                <a:solidFill>
                  <a:srgbClr val="0070C0"/>
                </a:solidFill>
              </a:rPr>
              <a:t>6: </a:t>
            </a:r>
            <a:r>
              <a:rPr lang="en-US" b="1" dirty="0" err="1">
                <a:solidFill>
                  <a:srgbClr val="0070C0"/>
                </a:solidFill>
              </a:rPr>
              <a:t>weights.add</a:t>
            </a:r>
            <a:r>
              <a:rPr lang="en-US" b="1" dirty="0">
                <a:solidFill>
                  <a:srgbClr val="0070C0"/>
                </a:solidFill>
              </a:rPr>
              <a:t>(new Double(60)); // [50.5, 60.0]</a:t>
            </a:r>
            <a:br>
              <a:rPr lang="en-US" b="1" dirty="0">
                <a:solidFill>
                  <a:srgbClr val="0070C0"/>
                </a:solidFill>
              </a:rPr>
            </a:br>
            <a:r>
              <a:rPr lang="en-US" b="1" dirty="0">
                <a:solidFill>
                  <a:srgbClr val="0070C0"/>
                </a:solidFill>
              </a:rPr>
              <a:t>7: </a:t>
            </a:r>
            <a:r>
              <a:rPr lang="en-US" b="1" dirty="0" err="1">
                <a:solidFill>
                  <a:srgbClr val="0070C0"/>
                </a:solidFill>
              </a:rPr>
              <a:t>weights.remove</a:t>
            </a:r>
            <a:r>
              <a:rPr lang="en-US" b="1" dirty="0">
                <a:solidFill>
                  <a:srgbClr val="0070C0"/>
                </a:solidFill>
              </a:rPr>
              <a:t>(50.5); // [60.0]</a:t>
            </a:r>
            <a:br>
              <a:rPr lang="en-US" b="1" dirty="0">
                <a:solidFill>
                  <a:srgbClr val="0070C0"/>
                </a:solidFill>
              </a:rPr>
            </a:br>
            <a:r>
              <a:rPr lang="en-US" b="1" dirty="0">
                <a:solidFill>
                  <a:srgbClr val="0070C0"/>
                </a:solidFill>
              </a:rPr>
              <a:t>8: double first = </a:t>
            </a:r>
            <a:r>
              <a:rPr lang="en-US" b="1" dirty="0" err="1">
                <a:solidFill>
                  <a:srgbClr val="0070C0"/>
                </a:solidFill>
              </a:rPr>
              <a:t>weights.get</a:t>
            </a:r>
            <a:r>
              <a:rPr lang="en-US" b="1" dirty="0">
                <a:solidFill>
                  <a:srgbClr val="0070C0"/>
                </a:solidFill>
              </a:rPr>
              <a:t>(0); // 60.0 </a:t>
            </a: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85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9206635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10000"/>
          </a:bodyPr>
          <a:lstStyle/>
          <a:p>
            <a:r>
              <a:rPr lang="fr-FR" b="1" dirty="0">
                <a:solidFill>
                  <a:srgbClr val="FF0000"/>
                </a:solidFill>
              </a:rPr>
              <a:t>5-4- Autoboxing </a:t>
            </a:r>
            <a:r>
              <a:rPr lang="fr-FR" dirty="0"/>
              <a:t/>
            </a:r>
            <a:br>
              <a:rPr lang="fr-FR" dirty="0"/>
            </a:br>
            <a:r>
              <a:rPr lang="en-US" dirty="0"/>
              <a:t>What do you think happens if you try to unbox a null?</a:t>
            </a:r>
            <a:br>
              <a:rPr lang="en-US" dirty="0"/>
            </a:br>
            <a:r>
              <a:rPr lang="en-US" b="1" dirty="0">
                <a:solidFill>
                  <a:srgbClr val="0070C0"/>
                </a:solidFill>
              </a:rPr>
              <a:t>3: List&lt;Integer&gt; heights = new </a:t>
            </a:r>
            <a:r>
              <a:rPr lang="en-US" b="1" dirty="0" err="1">
                <a:solidFill>
                  <a:srgbClr val="0070C0"/>
                </a:solidFill>
              </a:rPr>
              <a:t>ArrayList</a:t>
            </a:r>
            <a:r>
              <a:rPr lang="en-US" b="1" dirty="0">
                <a:solidFill>
                  <a:srgbClr val="0070C0"/>
                </a:solidFill>
              </a:rPr>
              <a:t>&lt;&gt;();</a:t>
            </a:r>
            <a:br>
              <a:rPr lang="en-US" b="1" dirty="0">
                <a:solidFill>
                  <a:srgbClr val="0070C0"/>
                </a:solidFill>
              </a:rPr>
            </a:br>
            <a:r>
              <a:rPr lang="en-US" b="1" dirty="0">
                <a:solidFill>
                  <a:srgbClr val="0070C0"/>
                </a:solidFill>
              </a:rPr>
              <a:t>4: </a:t>
            </a:r>
            <a:r>
              <a:rPr lang="en-US" b="1" dirty="0" err="1">
                <a:solidFill>
                  <a:srgbClr val="0070C0"/>
                </a:solidFill>
              </a:rPr>
              <a:t>heights.add</a:t>
            </a:r>
            <a:r>
              <a:rPr lang="en-US" b="1" dirty="0">
                <a:solidFill>
                  <a:srgbClr val="0070C0"/>
                </a:solidFill>
              </a:rPr>
              <a:t>(null);</a:t>
            </a:r>
            <a:br>
              <a:rPr lang="en-US" b="1" dirty="0">
                <a:solidFill>
                  <a:srgbClr val="0070C0"/>
                </a:solidFill>
              </a:rPr>
            </a:br>
            <a:r>
              <a:rPr lang="en-US" b="1" dirty="0">
                <a:solidFill>
                  <a:srgbClr val="0070C0"/>
                </a:solidFill>
              </a:rPr>
              <a:t>5: int h = </a:t>
            </a:r>
            <a:r>
              <a:rPr lang="en-US" b="1" dirty="0" err="1">
                <a:solidFill>
                  <a:srgbClr val="0070C0"/>
                </a:solidFill>
              </a:rPr>
              <a:t>heights.get</a:t>
            </a:r>
            <a:r>
              <a:rPr lang="en-US" b="1" dirty="0">
                <a:solidFill>
                  <a:srgbClr val="0070C0"/>
                </a:solidFill>
              </a:rPr>
              <a:t>(0); </a:t>
            </a:r>
            <a:r>
              <a:rPr lang="en-US" b="1" dirty="0">
                <a:solidFill>
                  <a:srgbClr val="FF0000"/>
                </a:solidFill>
              </a:rPr>
              <a:t>// </a:t>
            </a:r>
            <a:r>
              <a:rPr lang="en-US" b="1" dirty="0" err="1">
                <a:solidFill>
                  <a:srgbClr val="FF0000"/>
                </a:solidFill>
              </a:rPr>
              <a:t>NullPointerException</a:t>
            </a:r>
            <a:r>
              <a:rPr lang="en-US" dirty="0"/>
              <a:t/>
            </a:r>
            <a:br>
              <a:rPr lang="en-US" dirty="0"/>
            </a:br>
            <a:r>
              <a:rPr lang="en-US" dirty="0"/>
              <a:t>On line 4, we add a null to the list. This is legal because a null reference can be assigned</a:t>
            </a:r>
            <a:br>
              <a:rPr lang="en-US" dirty="0"/>
            </a:br>
            <a:r>
              <a:rPr lang="en-US" dirty="0"/>
              <a:t>to any reference variable. On line 5, we try to unbox that null to an int primitive. This is</a:t>
            </a:r>
            <a:br>
              <a:rPr lang="en-US" dirty="0"/>
            </a:br>
            <a:r>
              <a:rPr lang="en-US" dirty="0"/>
              <a:t>a problem. Java tries to get the int value of null. Since calling any method on null gives a</a:t>
            </a:r>
            <a:br>
              <a:rPr lang="en-US" dirty="0"/>
            </a:br>
            <a:r>
              <a:rPr lang="en-US" dirty="0" err="1"/>
              <a:t>NullPointerException</a:t>
            </a:r>
            <a:r>
              <a:rPr lang="en-US" dirty="0"/>
              <a:t>, that is just what we get. Be careful when you see null in relation to</a:t>
            </a:r>
            <a:br>
              <a:rPr lang="en-US" dirty="0"/>
            </a:br>
            <a:r>
              <a:rPr lang="en-US" dirty="0"/>
              <a:t>autoboxing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86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17501035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20000"/>
          </a:bodyPr>
          <a:lstStyle/>
          <a:p>
            <a:r>
              <a:rPr lang="fr-FR" b="1" dirty="0">
                <a:solidFill>
                  <a:srgbClr val="FF0000"/>
                </a:solidFill>
              </a:rPr>
              <a:t>5-4- Autoboxing </a:t>
            </a:r>
            <a:r>
              <a:rPr lang="fr-FR" dirty="0"/>
              <a:t/>
            </a:r>
            <a:br>
              <a:rPr lang="fr-FR" dirty="0"/>
            </a:br>
            <a:r>
              <a:rPr lang="en-US" dirty="0"/>
              <a:t>Be careful when autoboxing into Integer. What do you think this code outputs?</a:t>
            </a:r>
            <a:br>
              <a:rPr lang="en-US" dirty="0"/>
            </a:br>
            <a:r>
              <a:rPr lang="en-US" b="1" dirty="0">
                <a:solidFill>
                  <a:srgbClr val="0070C0"/>
                </a:solidFill>
              </a:rPr>
              <a:t>List&lt;Integer&gt; numbers = new </a:t>
            </a:r>
            <a:r>
              <a:rPr lang="en-US" b="1" dirty="0" err="1">
                <a:solidFill>
                  <a:srgbClr val="0070C0"/>
                </a:solidFill>
              </a:rPr>
              <a:t>ArrayList</a:t>
            </a:r>
            <a:r>
              <a:rPr lang="en-US" b="1" dirty="0">
                <a:solidFill>
                  <a:srgbClr val="0070C0"/>
                </a:solidFill>
              </a:rPr>
              <a:t>&lt;&gt;();</a:t>
            </a:r>
            <a:br>
              <a:rPr lang="en-US" b="1" dirty="0">
                <a:solidFill>
                  <a:srgbClr val="0070C0"/>
                </a:solidFill>
              </a:rPr>
            </a:br>
            <a:r>
              <a:rPr lang="en-US" b="1" dirty="0" err="1">
                <a:solidFill>
                  <a:srgbClr val="0070C0"/>
                </a:solidFill>
              </a:rPr>
              <a:t>numbers.add</a:t>
            </a:r>
            <a:r>
              <a:rPr lang="en-US" b="1" dirty="0">
                <a:solidFill>
                  <a:srgbClr val="0070C0"/>
                </a:solidFill>
              </a:rPr>
              <a:t>(1);</a:t>
            </a:r>
            <a:br>
              <a:rPr lang="en-US" b="1" dirty="0">
                <a:solidFill>
                  <a:srgbClr val="0070C0"/>
                </a:solidFill>
              </a:rPr>
            </a:br>
            <a:r>
              <a:rPr lang="en-US" b="1" dirty="0" err="1">
                <a:solidFill>
                  <a:srgbClr val="0070C0"/>
                </a:solidFill>
              </a:rPr>
              <a:t>numbers.add</a:t>
            </a:r>
            <a:r>
              <a:rPr lang="en-US" b="1" dirty="0">
                <a:solidFill>
                  <a:srgbClr val="0070C0"/>
                </a:solidFill>
              </a:rPr>
              <a:t>(2);</a:t>
            </a:r>
            <a:br>
              <a:rPr lang="en-US" b="1" dirty="0">
                <a:solidFill>
                  <a:srgbClr val="0070C0"/>
                </a:solidFill>
              </a:rPr>
            </a:br>
            <a:r>
              <a:rPr lang="en-US" b="1" dirty="0" err="1">
                <a:solidFill>
                  <a:srgbClr val="0070C0"/>
                </a:solidFill>
              </a:rPr>
              <a:t>numbers.remove</a:t>
            </a:r>
            <a:r>
              <a:rPr lang="en-US" b="1" dirty="0">
                <a:solidFill>
                  <a:srgbClr val="0070C0"/>
                </a:solidFill>
              </a:rPr>
              <a:t>(1);</a:t>
            </a:r>
            <a:br>
              <a:rPr lang="en-US" b="1" dirty="0">
                <a:solidFill>
                  <a:srgbClr val="0070C0"/>
                </a:solidFill>
              </a:rPr>
            </a:br>
            <a:r>
              <a:rPr lang="en-US" b="1" dirty="0" err="1">
                <a:solidFill>
                  <a:srgbClr val="0070C0"/>
                </a:solidFill>
              </a:rPr>
              <a:t>System.out.println</a:t>
            </a:r>
            <a:r>
              <a:rPr lang="en-US" b="1" dirty="0">
                <a:solidFill>
                  <a:srgbClr val="0070C0"/>
                </a:solidFill>
              </a:rPr>
              <a:t>(numbers);</a:t>
            </a:r>
            <a:r>
              <a:rPr lang="en-US" dirty="0"/>
              <a:t/>
            </a:r>
            <a:br>
              <a:rPr lang="en-US" dirty="0"/>
            </a:br>
            <a:r>
              <a:rPr lang="en-US" dirty="0"/>
              <a:t>It actually outputs 1. After adding the two values, the List contains [1, 2]. We then request</a:t>
            </a:r>
            <a:br>
              <a:rPr lang="en-US" dirty="0"/>
            </a:br>
            <a:r>
              <a:rPr lang="en-US" dirty="0"/>
              <a:t>the element with index 1 be removed. That’s right: index 1. Because there’s already a remove()</a:t>
            </a:r>
            <a:br>
              <a:rPr lang="en-US" dirty="0"/>
            </a:br>
            <a:r>
              <a:rPr lang="en-US" dirty="0"/>
              <a:t>method that takes an int parameter, Java calls that method rather than autoboxing. If you</a:t>
            </a:r>
            <a:br>
              <a:rPr lang="en-US" dirty="0"/>
            </a:br>
            <a:r>
              <a:rPr lang="en-US" dirty="0"/>
              <a:t>want to remove the 2, you can write </a:t>
            </a:r>
            <a:r>
              <a:rPr lang="en-US" b="1" dirty="0" err="1">
                <a:solidFill>
                  <a:srgbClr val="0070C0"/>
                </a:solidFill>
              </a:rPr>
              <a:t>numbers.remove</a:t>
            </a:r>
            <a:r>
              <a:rPr lang="en-US" b="1" dirty="0">
                <a:solidFill>
                  <a:srgbClr val="0070C0"/>
                </a:solidFill>
              </a:rPr>
              <a:t>(new Integer(2)) </a:t>
            </a:r>
            <a:r>
              <a:rPr lang="en-US" dirty="0"/>
              <a:t>to force wrapper</a:t>
            </a:r>
            <a:br>
              <a:rPr lang="en-US" dirty="0"/>
            </a:br>
            <a:r>
              <a:rPr lang="en-US" dirty="0"/>
              <a:t>class use.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87</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79460675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lnSpcReduction="10000"/>
          </a:bodyPr>
          <a:lstStyle/>
          <a:p>
            <a:r>
              <a:rPr lang="fr-FR" b="1" dirty="0">
                <a:solidFill>
                  <a:srgbClr val="FF0000"/>
                </a:solidFill>
              </a:rPr>
              <a:t>5-5- </a:t>
            </a:r>
            <a:r>
              <a:rPr lang="en-US" b="1" dirty="0">
                <a:solidFill>
                  <a:srgbClr val="FF0000"/>
                </a:solidFill>
              </a:rPr>
              <a:t>Converting Between </a:t>
            </a:r>
            <a:r>
              <a:rPr lang="en-US" b="1" i="1" dirty="0">
                <a:solidFill>
                  <a:srgbClr val="FF0000"/>
                </a:solidFill>
              </a:rPr>
              <a:t>array </a:t>
            </a:r>
            <a:r>
              <a:rPr lang="en-US" b="1" dirty="0">
                <a:solidFill>
                  <a:srgbClr val="FF0000"/>
                </a:solidFill>
              </a:rPr>
              <a:t>and </a:t>
            </a:r>
            <a:r>
              <a:rPr lang="en-US" b="1" i="1" dirty="0">
                <a:solidFill>
                  <a:srgbClr val="FF0000"/>
                </a:solidFill>
              </a:rPr>
              <a:t>List</a:t>
            </a:r>
            <a:r>
              <a:rPr lang="en-US" b="1" dirty="0">
                <a:solidFill>
                  <a:srgbClr val="FF0000"/>
                </a:solidFill>
              </a:rPr>
              <a:t> </a:t>
            </a:r>
            <a:r>
              <a:rPr lang="en-US" dirty="0"/>
              <a:t/>
            </a:r>
            <a:br>
              <a:rPr lang="en-US" dirty="0"/>
            </a:br>
            <a:r>
              <a:rPr lang="en-US" dirty="0"/>
              <a:t>You should know how to convert between an array and an </a:t>
            </a:r>
            <a:r>
              <a:rPr lang="en-US" dirty="0" err="1"/>
              <a:t>ArrayList</a:t>
            </a:r>
            <a:r>
              <a:rPr lang="en-US" dirty="0"/>
              <a:t>. Let’s start with turning an </a:t>
            </a:r>
            <a:r>
              <a:rPr lang="en-US" dirty="0" err="1"/>
              <a:t>ArrayList</a:t>
            </a:r>
            <a:r>
              <a:rPr lang="en-US" dirty="0"/>
              <a:t> into an array:</a:t>
            </a:r>
            <a:br>
              <a:rPr lang="en-US" dirty="0"/>
            </a:br>
            <a:r>
              <a:rPr lang="en-US" b="1" dirty="0">
                <a:solidFill>
                  <a:srgbClr val="0070C0"/>
                </a:solidFill>
              </a:rPr>
              <a:t>3: List&lt;String&gt; list = new </a:t>
            </a:r>
            <a:r>
              <a:rPr lang="en-US" b="1" dirty="0" err="1">
                <a:solidFill>
                  <a:srgbClr val="0070C0"/>
                </a:solidFill>
              </a:rPr>
              <a:t>ArrayList</a:t>
            </a:r>
            <a:r>
              <a:rPr lang="en-US" b="1" dirty="0">
                <a:solidFill>
                  <a:srgbClr val="0070C0"/>
                </a:solidFill>
              </a:rPr>
              <a:t>&lt;&gt;();</a:t>
            </a:r>
            <a:br>
              <a:rPr lang="en-US" b="1" dirty="0">
                <a:solidFill>
                  <a:srgbClr val="0070C0"/>
                </a:solidFill>
              </a:rPr>
            </a:br>
            <a:r>
              <a:rPr lang="en-US" b="1" dirty="0">
                <a:solidFill>
                  <a:srgbClr val="0070C0"/>
                </a:solidFill>
              </a:rPr>
              <a:t>4: </a:t>
            </a:r>
            <a:r>
              <a:rPr lang="en-US" b="1" dirty="0" err="1">
                <a:solidFill>
                  <a:srgbClr val="0070C0"/>
                </a:solidFill>
              </a:rPr>
              <a:t>list.add</a:t>
            </a:r>
            <a:r>
              <a:rPr lang="en-US" b="1" dirty="0">
                <a:solidFill>
                  <a:srgbClr val="0070C0"/>
                </a:solidFill>
              </a:rPr>
              <a:t>("hawk"); </a:t>
            </a:r>
            <a:br>
              <a:rPr lang="en-US" b="1" dirty="0">
                <a:solidFill>
                  <a:srgbClr val="0070C0"/>
                </a:solidFill>
              </a:rPr>
            </a:br>
            <a:r>
              <a:rPr lang="fr-FR" b="1" dirty="0">
                <a:solidFill>
                  <a:srgbClr val="0070C0"/>
                </a:solidFill>
              </a:rPr>
              <a:t>5: </a:t>
            </a:r>
            <a:r>
              <a:rPr lang="fr-FR" b="1" dirty="0" err="1">
                <a:solidFill>
                  <a:srgbClr val="0070C0"/>
                </a:solidFill>
              </a:rPr>
              <a:t>list.add</a:t>
            </a:r>
            <a:r>
              <a:rPr lang="fr-FR" b="1" dirty="0">
                <a:solidFill>
                  <a:srgbClr val="0070C0"/>
                </a:solidFill>
              </a:rPr>
              <a:t>("robin");</a:t>
            </a:r>
            <a:br>
              <a:rPr lang="fr-FR" b="1" dirty="0">
                <a:solidFill>
                  <a:srgbClr val="0070C0"/>
                </a:solidFill>
              </a:rPr>
            </a:br>
            <a:r>
              <a:rPr lang="fr-FR" b="1" dirty="0">
                <a:solidFill>
                  <a:srgbClr val="0070C0"/>
                </a:solidFill>
              </a:rPr>
              <a:t>6: Object[] </a:t>
            </a:r>
            <a:r>
              <a:rPr lang="fr-FR" b="1" dirty="0" err="1">
                <a:solidFill>
                  <a:srgbClr val="0070C0"/>
                </a:solidFill>
              </a:rPr>
              <a:t>objectArray</a:t>
            </a:r>
            <a:r>
              <a:rPr lang="fr-FR" b="1" dirty="0">
                <a:solidFill>
                  <a:srgbClr val="0070C0"/>
                </a:solidFill>
              </a:rPr>
              <a:t> = </a:t>
            </a:r>
            <a:r>
              <a:rPr lang="fr-FR" b="1" dirty="0" err="1">
                <a:solidFill>
                  <a:srgbClr val="0070C0"/>
                </a:solidFill>
              </a:rPr>
              <a:t>list.toArray</a:t>
            </a:r>
            <a:r>
              <a:rPr lang="fr-FR" b="1" dirty="0">
                <a:solidFill>
                  <a:srgbClr val="0070C0"/>
                </a:solidFill>
              </a:rPr>
              <a:t>();</a:t>
            </a:r>
            <a:br>
              <a:rPr lang="fr-FR" b="1" dirty="0">
                <a:solidFill>
                  <a:srgbClr val="0070C0"/>
                </a:solidFill>
              </a:rPr>
            </a:br>
            <a:r>
              <a:rPr lang="fr-FR" b="1" dirty="0">
                <a:solidFill>
                  <a:srgbClr val="0070C0"/>
                </a:solidFill>
              </a:rPr>
              <a:t>7: </a:t>
            </a:r>
            <a:r>
              <a:rPr lang="fr-FR" b="1" dirty="0" err="1">
                <a:solidFill>
                  <a:srgbClr val="0070C0"/>
                </a:solidFill>
              </a:rPr>
              <a:t>System.out.println</a:t>
            </a:r>
            <a:r>
              <a:rPr lang="fr-FR" b="1" dirty="0">
                <a:solidFill>
                  <a:srgbClr val="0070C0"/>
                </a:solidFill>
              </a:rPr>
              <a:t>(</a:t>
            </a:r>
            <a:r>
              <a:rPr lang="fr-FR" b="1" dirty="0" err="1">
                <a:solidFill>
                  <a:srgbClr val="0070C0"/>
                </a:solidFill>
              </a:rPr>
              <a:t>objectArray.length</a:t>
            </a:r>
            <a:r>
              <a:rPr lang="fr-FR" b="1" dirty="0">
                <a:solidFill>
                  <a:srgbClr val="0070C0"/>
                </a:solidFill>
              </a:rPr>
              <a:t>); // 2</a:t>
            </a:r>
            <a:br>
              <a:rPr lang="fr-FR" b="1" dirty="0">
                <a:solidFill>
                  <a:srgbClr val="0070C0"/>
                </a:solidFill>
              </a:rPr>
            </a:br>
            <a:r>
              <a:rPr lang="fr-FR" b="1" dirty="0">
                <a:solidFill>
                  <a:srgbClr val="0070C0"/>
                </a:solidFill>
              </a:rPr>
              <a:t>8: String[] </a:t>
            </a:r>
            <a:r>
              <a:rPr lang="fr-FR" b="1" dirty="0" err="1">
                <a:solidFill>
                  <a:srgbClr val="0070C0"/>
                </a:solidFill>
              </a:rPr>
              <a:t>stringArray</a:t>
            </a:r>
            <a:r>
              <a:rPr lang="fr-FR" b="1" dirty="0">
                <a:solidFill>
                  <a:srgbClr val="0070C0"/>
                </a:solidFill>
              </a:rPr>
              <a:t> = </a:t>
            </a:r>
            <a:r>
              <a:rPr lang="fr-FR" b="1" dirty="0" err="1">
                <a:solidFill>
                  <a:srgbClr val="0070C0"/>
                </a:solidFill>
              </a:rPr>
              <a:t>list.toArray</a:t>
            </a:r>
            <a:r>
              <a:rPr lang="fr-FR" b="1" dirty="0">
                <a:solidFill>
                  <a:srgbClr val="0070C0"/>
                </a:solidFill>
              </a:rPr>
              <a:t>(new String[0]);</a:t>
            </a:r>
            <a:br>
              <a:rPr lang="fr-FR" b="1" dirty="0">
                <a:solidFill>
                  <a:srgbClr val="0070C0"/>
                </a:solidFill>
              </a:rPr>
            </a:br>
            <a:r>
              <a:rPr lang="fr-FR" b="1" dirty="0">
                <a:solidFill>
                  <a:srgbClr val="0070C0"/>
                </a:solidFill>
              </a:rPr>
              <a:t>9: </a:t>
            </a:r>
            <a:r>
              <a:rPr lang="fr-FR" b="1" dirty="0" err="1">
                <a:solidFill>
                  <a:srgbClr val="0070C0"/>
                </a:solidFill>
              </a:rPr>
              <a:t>System.out.println</a:t>
            </a:r>
            <a:r>
              <a:rPr lang="fr-FR" b="1" dirty="0">
                <a:solidFill>
                  <a:srgbClr val="0070C0"/>
                </a:solidFill>
              </a:rPr>
              <a:t>(</a:t>
            </a:r>
            <a:r>
              <a:rPr lang="fr-FR" b="1" dirty="0" err="1">
                <a:solidFill>
                  <a:srgbClr val="0070C0"/>
                </a:solidFill>
              </a:rPr>
              <a:t>stringArray.length</a:t>
            </a:r>
            <a:r>
              <a:rPr lang="fr-FR" b="1" dirty="0">
                <a:solidFill>
                  <a:srgbClr val="0070C0"/>
                </a:solidFill>
              </a:rPr>
              <a:t>); // 2 </a:t>
            </a: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88</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10515336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20000"/>
          </a:bodyPr>
          <a:lstStyle/>
          <a:p>
            <a:r>
              <a:rPr lang="fr-FR" b="1" dirty="0">
                <a:solidFill>
                  <a:srgbClr val="FF0000"/>
                </a:solidFill>
              </a:rPr>
              <a:t>5-5- </a:t>
            </a:r>
            <a:r>
              <a:rPr lang="en-US" b="1" dirty="0">
                <a:solidFill>
                  <a:srgbClr val="FF0000"/>
                </a:solidFill>
              </a:rPr>
              <a:t>Converting Between </a:t>
            </a:r>
            <a:r>
              <a:rPr lang="en-US" b="1" i="1" dirty="0">
                <a:solidFill>
                  <a:srgbClr val="FF0000"/>
                </a:solidFill>
              </a:rPr>
              <a:t>array </a:t>
            </a:r>
            <a:r>
              <a:rPr lang="en-US" b="1" dirty="0">
                <a:solidFill>
                  <a:srgbClr val="FF0000"/>
                </a:solidFill>
              </a:rPr>
              <a:t>and </a:t>
            </a:r>
            <a:r>
              <a:rPr lang="en-US" b="1" i="1" dirty="0">
                <a:solidFill>
                  <a:srgbClr val="FF0000"/>
                </a:solidFill>
              </a:rPr>
              <a:t>List</a:t>
            </a:r>
            <a:r>
              <a:rPr lang="en-US" b="1" dirty="0">
                <a:solidFill>
                  <a:srgbClr val="FF0000"/>
                </a:solidFill>
              </a:rPr>
              <a:t> </a:t>
            </a:r>
            <a:r>
              <a:rPr lang="en-US" dirty="0"/>
              <a:t/>
            </a:r>
            <a:br>
              <a:rPr lang="en-US" dirty="0"/>
            </a:br>
            <a:r>
              <a:rPr lang="en-US" dirty="0"/>
              <a:t>Converting from an array to a List is more interesting. The original array and created</a:t>
            </a:r>
            <a:br>
              <a:rPr lang="en-US" dirty="0"/>
            </a:br>
            <a:r>
              <a:rPr lang="en-US" dirty="0"/>
              <a:t>array backed List are linked. When a change is made to one, it is available in the other. It</a:t>
            </a:r>
            <a:br>
              <a:rPr lang="en-US" dirty="0"/>
            </a:br>
            <a:r>
              <a:rPr lang="en-US" dirty="0"/>
              <a:t>is a </a:t>
            </a:r>
            <a:r>
              <a:rPr lang="en-US" dirty="0" err="1"/>
              <a:t>fxed</a:t>
            </a:r>
            <a:r>
              <a:rPr lang="en-US" dirty="0"/>
              <a:t>-size list and is also known a </a:t>
            </a:r>
            <a:r>
              <a:rPr lang="en-US" i="1" dirty="0"/>
              <a:t>backed </a:t>
            </a:r>
            <a:r>
              <a:rPr lang="en-US" dirty="0"/>
              <a:t>List because the array changes with it. Pay</a:t>
            </a:r>
            <a:br>
              <a:rPr lang="en-US" dirty="0"/>
            </a:br>
            <a:r>
              <a:rPr lang="en-US" dirty="0"/>
              <a:t>careful attention to the values here:</a:t>
            </a:r>
            <a:br>
              <a:rPr lang="en-US" dirty="0"/>
            </a:br>
            <a:r>
              <a:rPr lang="en-US" b="1" dirty="0">
                <a:solidFill>
                  <a:srgbClr val="0070C0"/>
                </a:solidFill>
              </a:rPr>
              <a:t>20: String[] array = { "hawk", "robin" }; // [hawk, robin]</a:t>
            </a:r>
            <a:br>
              <a:rPr lang="en-US" b="1" dirty="0">
                <a:solidFill>
                  <a:srgbClr val="0070C0"/>
                </a:solidFill>
              </a:rPr>
            </a:br>
            <a:r>
              <a:rPr lang="en-US" b="1" dirty="0">
                <a:solidFill>
                  <a:srgbClr val="0070C0"/>
                </a:solidFill>
              </a:rPr>
              <a:t>21: List&lt;String&gt; list = </a:t>
            </a:r>
            <a:r>
              <a:rPr lang="en-US" b="1" dirty="0" err="1">
                <a:solidFill>
                  <a:srgbClr val="0070C0"/>
                </a:solidFill>
              </a:rPr>
              <a:t>Arrays.asList</a:t>
            </a:r>
            <a:r>
              <a:rPr lang="en-US" b="1" dirty="0">
                <a:solidFill>
                  <a:srgbClr val="0070C0"/>
                </a:solidFill>
              </a:rPr>
              <a:t>(array); // returns fixed size list</a:t>
            </a:r>
            <a:br>
              <a:rPr lang="en-US" b="1" dirty="0">
                <a:solidFill>
                  <a:srgbClr val="0070C0"/>
                </a:solidFill>
              </a:rPr>
            </a:br>
            <a:r>
              <a:rPr lang="en-US" b="1" dirty="0">
                <a:solidFill>
                  <a:srgbClr val="0070C0"/>
                </a:solidFill>
              </a:rPr>
              <a:t>22: </a:t>
            </a:r>
            <a:r>
              <a:rPr lang="en-US" b="1" dirty="0" err="1">
                <a:solidFill>
                  <a:srgbClr val="0070C0"/>
                </a:solidFill>
              </a:rPr>
              <a:t>System.out.println</a:t>
            </a:r>
            <a:r>
              <a:rPr lang="en-US" b="1" dirty="0">
                <a:solidFill>
                  <a:srgbClr val="0070C0"/>
                </a:solidFill>
              </a:rPr>
              <a:t>(</a:t>
            </a:r>
            <a:r>
              <a:rPr lang="en-US" b="1" dirty="0" err="1">
                <a:solidFill>
                  <a:srgbClr val="0070C0"/>
                </a:solidFill>
              </a:rPr>
              <a:t>list.size</a:t>
            </a:r>
            <a:r>
              <a:rPr lang="en-US" b="1" dirty="0">
                <a:solidFill>
                  <a:srgbClr val="0070C0"/>
                </a:solidFill>
              </a:rPr>
              <a:t>()); // 2</a:t>
            </a:r>
            <a:br>
              <a:rPr lang="en-US" b="1" dirty="0">
                <a:solidFill>
                  <a:srgbClr val="0070C0"/>
                </a:solidFill>
              </a:rPr>
            </a:br>
            <a:r>
              <a:rPr lang="en-US" b="1" dirty="0">
                <a:solidFill>
                  <a:srgbClr val="0070C0"/>
                </a:solidFill>
              </a:rPr>
              <a:t>23: </a:t>
            </a:r>
            <a:r>
              <a:rPr lang="en-US" b="1" dirty="0" err="1">
                <a:solidFill>
                  <a:srgbClr val="0070C0"/>
                </a:solidFill>
              </a:rPr>
              <a:t>list.set</a:t>
            </a:r>
            <a:r>
              <a:rPr lang="en-US" b="1" dirty="0">
                <a:solidFill>
                  <a:srgbClr val="0070C0"/>
                </a:solidFill>
              </a:rPr>
              <a:t>(1, "test"); // [hawk, test]</a:t>
            </a:r>
            <a:br>
              <a:rPr lang="en-US" b="1" dirty="0">
                <a:solidFill>
                  <a:srgbClr val="0070C0"/>
                </a:solidFill>
              </a:rPr>
            </a:br>
            <a:r>
              <a:rPr lang="en-US" b="1" dirty="0">
                <a:solidFill>
                  <a:srgbClr val="0070C0"/>
                </a:solidFill>
              </a:rPr>
              <a:t>24: array[0] = "new"; // [new, test]</a:t>
            </a:r>
            <a:br>
              <a:rPr lang="en-US" b="1" dirty="0">
                <a:solidFill>
                  <a:srgbClr val="0070C0"/>
                </a:solidFill>
              </a:rPr>
            </a:br>
            <a:r>
              <a:rPr lang="en-US" b="1" dirty="0">
                <a:solidFill>
                  <a:srgbClr val="0070C0"/>
                </a:solidFill>
              </a:rPr>
              <a:t>25: for (String b : array) </a:t>
            </a:r>
            <a:r>
              <a:rPr lang="en-US" b="1" dirty="0" err="1">
                <a:solidFill>
                  <a:srgbClr val="0070C0"/>
                </a:solidFill>
              </a:rPr>
              <a:t>System.out.print</a:t>
            </a:r>
            <a:r>
              <a:rPr lang="en-US" b="1" dirty="0">
                <a:solidFill>
                  <a:srgbClr val="0070C0"/>
                </a:solidFill>
              </a:rPr>
              <a:t>(b + " "); // new test</a:t>
            </a:r>
            <a:br>
              <a:rPr lang="en-US" b="1" dirty="0">
                <a:solidFill>
                  <a:srgbClr val="0070C0"/>
                </a:solidFill>
              </a:rPr>
            </a:br>
            <a:r>
              <a:rPr lang="en-US" b="1" dirty="0">
                <a:solidFill>
                  <a:srgbClr val="0070C0"/>
                </a:solidFill>
              </a:rPr>
              <a:t>26: </a:t>
            </a:r>
            <a:r>
              <a:rPr lang="en-US" b="1" dirty="0" err="1">
                <a:solidFill>
                  <a:srgbClr val="0070C0"/>
                </a:solidFill>
              </a:rPr>
              <a:t>list.remove</a:t>
            </a:r>
            <a:r>
              <a:rPr lang="en-US" b="1" dirty="0">
                <a:solidFill>
                  <a:srgbClr val="0070C0"/>
                </a:solidFill>
              </a:rPr>
              <a:t>(1); // throws </a:t>
            </a:r>
            <a:r>
              <a:rPr lang="en-US" b="1" dirty="0" err="1">
                <a:solidFill>
                  <a:srgbClr val="0070C0"/>
                </a:solidFill>
              </a:rPr>
              <a:t>UnsupportedOperation</a:t>
            </a:r>
            <a:r>
              <a:rPr lang="en-US" b="1" dirty="0">
                <a:solidFill>
                  <a:srgbClr val="0070C0"/>
                </a:solidFill>
              </a:rPr>
              <a:t> Exception </a:t>
            </a:r>
            <a:r>
              <a:rPr lang="en-US" dirty="0"/>
              <a:t/>
            </a:r>
            <a:br>
              <a:rPr lang="en-US" dirty="0"/>
            </a:b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89</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377879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1-Creating and </a:t>
            </a:r>
            <a:r>
              <a:rPr lang="fr-FR" b="1" dirty="0" err="1">
                <a:solidFill>
                  <a:srgbClr val="FF0000"/>
                </a:solidFill>
              </a:rPr>
              <a:t>Manipulating</a:t>
            </a:r>
            <a:r>
              <a:rPr lang="fr-FR" b="1" dirty="0">
                <a:solidFill>
                  <a:srgbClr val="FF0000"/>
                </a:solidFill>
              </a:rPr>
              <a:t> Strings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lnSpcReduction="10000"/>
          </a:bodyPr>
          <a:lstStyle/>
          <a:p>
            <a:r>
              <a:rPr lang="fr-FR" b="1" dirty="0">
                <a:solidFill>
                  <a:srgbClr val="FF0000"/>
                </a:solidFill>
              </a:rPr>
              <a:t>1- </a:t>
            </a:r>
            <a:r>
              <a:rPr lang="fr-FR" b="1" dirty="0" err="1">
                <a:solidFill>
                  <a:srgbClr val="FF0000"/>
                </a:solidFill>
              </a:rPr>
              <a:t>Concatenation</a:t>
            </a:r>
            <a:r>
              <a:rPr lang="fr-FR" b="1" dirty="0">
                <a:solidFill>
                  <a:srgbClr val="FF0000"/>
                </a:solidFill>
              </a:rPr>
              <a:t> </a:t>
            </a:r>
            <a:r>
              <a:rPr lang="fr-FR" dirty="0"/>
              <a:t/>
            </a:r>
            <a:br>
              <a:rPr lang="fr-FR" dirty="0"/>
            </a:br>
            <a:r>
              <a:rPr lang="en-US" dirty="0"/>
              <a:t>There is only one more thing to know about concatenation, but it is an easy one. In this example, you just have to remember what += does. s += "2" means the same thing as s = s + "2".</a:t>
            </a:r>
            <a:br>
              <a:rPr lang="en-US" dirty="0"/>
            </a:br>
            <a:r>
              <a:rPr lang="en-US" b="1" dirty="0">
                <a:solidFill>
                  <a:srgbClr val="0070C0"/>
                </a:solidFill>
              </a:rPr>
              <a:t>4: String s = "1"; // s currently holds "1"</a:t>
            </a:r>
            <a:br>
              <a:rPr lang="en-US" b="1" dirty="0">
                <a:solidFill>
                  <a:srgbClr val="0070C0"/>
                </a:solidFill>
              </a:rPr>
            </a:br>
            <a:r>
              <a:rPr lang="en-US" b="1" dirty="0">
                <a:solidFill>
                  <a:srgbClr val="0070C0"/>
                </a:solidFill>
              </a:rPr>
              <a:t>5: s += "2"; // s currently holds "12"</a:t>
            </a:r>
            <a:br>
              <a:rPr lang="en-US" b="1" dirty="0">
                <a:solidFill>
                  <a:srgbClr val="0070C0"/>
                </a:solidFill>
              </a:rPr>
            </a:br>
            <a:r>
              <a:rPr lang="en-US" b="1" dirty="0">
                <a:solidFill>
                  <a:srgbClr val="0070C0"/>
                </a:solidFill>
              </a:rPr>
              <a:t>6: s += 3; // s currently holds "123"</a:t>
            </a:r>
            <a:br>
              <a:rPr lang="en-US" b="1" dirty="0">
                <a:solidFill>
                  <a:srgbClr val="0070C0"/>
                </a:solidFill>
              </a:rPr>
            </a:br>
            <a:r>
              <a:rPr lang="en-US" b="1" dirty="0">
                <a:solidFill>
                  <a:srgbClr val="0070C0"/>
                </a:solidFill>
              </a:rPr>
              <a:t>7: </a:t>
            </a:r>
            <a:r>
              <a:rPr lang="en-US" b="1" dirty="0" err="1">
                <a:solidFill>
                  <a:srgbClr val="0070C0"/>
                </a:solidFill>
              </a:rPr>
              <a:t>System.out.println</a:t>
            </a:r>
            <a:r>
              <a:rPr lang="en-US" b="1" dirty="0">
                <a:solidFill>
                  <a:srgbClr val="0070C0"/>
                </a:solidFill>
              </a:rPr>
              <a:t>(s); // 123 </a:t>
            </a:r>
            <a:r>
              <a:rPr lang="en-US" dirty="0"/>
              <a:t/>
            </a:r>
            <a:br>
              <a:rPr lang="en-US" dirty="0"/>
            </a:b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9</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5391501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5-</a:t>
            </a:r>
            <a:r>
              <a:rPr lang="fr-FR" dirty="0"/>
              <a:t> </a:t>
            </a:r>
            <a:r>
              <a:rPr lang="fr-FR" b="1" dirty="0" err="1">
                <a:solidFill>
                  <a:srgbClr val="FF0000"/>
                </a:solidFill>
              </a:rPr>
              <a:t>Understanding</a:t>
            </a:r>
            <a:r>
              <a:rPr lang="fr-FR" b="1" dirty="0">
                <a:solidFill>
                  <a:srgbClr val="FF0000"/>
                </a:solidFill>
              </a:rPr>
              <a:t> an </a:t>
            </a:r>
            <a:r>
              <a:rPr lang="fr-FR" b="1" i="1" dirty="0" err="1">
                <a:solidFill>
                  <a:srgbClr val="FF0000"/>
                </a:solidFill>
              </a:rPr>
              <a:t>ArrayList</a:t>
            </a:r>
            <a:r>
              <a:rPr lang="fr-FR" b="1" dirty="0">
                <a:solidFill>
                  <a:srgbClr val="FF0000"/>
                </a:solidFill>
              </a:rPr>
              <a:t> </a:t>
            </a: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lnSpcReduction="10000"/>
          </a:bodyPr>
          <a:lstStyle/>
          <a:p>
            <a:r>
              <a:rPr lang="fr-FR" b="1" dirty="0">
                <a:solidFill>
                  <a:srgbClr val="FF0000"/>
                </a:solidFill>
              </a:rPr>
              <a:t>5-6- </a:t>
            </a:r>
            <a:r>
              <a:rPr lang="fr-FR" b="1" dirty="0" err="1">
                <a:solidFill>
                  <a:srgbClr val="FF0000"/>
                </a:solidFill>
              </a:rPr>
              <a:t>Sorting</a:t>
            </a:r>
            <a:r>
              <a:rPr lang="fr-FR" b="1" dirty="0">
                <a:solidFill>
                  <a:srgbClr val="FF0000"/>
                </a:solidFill>
              </a:rPr>
              <a:t> </a:t>
            </a:r>
            <a:r>
              <a:rPr lang="fr-FR" dirty="0"/>
              <a:t/>
            </a:r>
            <a:br>
              <a:rPr lang="fr-FR" dirty="0"/>
            </a:br>
            <a:r>
              <a:rPr lang="en-US" dirty="0"/>
              <a:t>Sorting an </a:t>
            </a:r>
            <a:r>
              <a:rPr lang="en-US" dirty="0" err="1"/>
              <a:t>ArrayList</a:t>
            </a:r>
            <a:r>
              <a:rPr lang="en-US" dirty="0"/>
              <a:t> is very similar to sorting an array. You just use a different helper class:</a:t>
            </a:r>
            <a:br>
              <a:rPr lang="en-US" dirty="0"/>
            </a:br>
            <a:r>
              <a:rPr lang="en-US" b="1" dirty="0">
                <a:solidFill>
                  <a:srgbClr val="0070C0"/>
                </a:solidFill>
              </a:rPr>
              <a:t>List&lt;Integer&gt; numbers = new </a:t>
            </a:r>
            <a:r>
              <a:rPr lang="en-US" b="1" dirty="0" err="1">
                <a:solidFill>
                  <a:srgbClr val="0070C0"/>
                </a:solidFill>
              </a:rPr>
              <a:t>ArrayList</a:t>
            </a:r>
            <a:r>
              <a:rPr lang="en-US" b="1" dirty="0">
                <a:solidFill>
                  <a:srgbClr val="0070C0"/>
                </a:solidFill>
              </a:rPr>
              <a:t>&lt;&gt;();</a:t>
            </a:r>
            <a:br>
              <a:rPr lang="en-US" b="1" dirty="0">
                <a:solidFill>
                  <a:srgbClr val="0070C0"/>
                </a:solidFill>
              </a:rPr>
            </a:br>
            <a:r>
              <a:rPr lang="en-US" b="1" dirty="0" err="1">
                <a:solidFill>
                  <a:srgbClr val="0070C0"/>
                </a:solidFill>
              </a:rPr>
              <a:t>numbers.add</a:t>
            </a:r>
            <a:r>
              <a:rPr lang="en-US" b="1" dirty="0">
                <a:solidFill>
                  <a:srgbClr val="0070C0"/>
                </a:solidFill>
              </a:rPr>
              <a:t>(99);</a:t>
            </a:r>
            <a:br>
              <a:rPr lang="en-US" b="1" dirty="0">
                <a:solidFill>
                  <a:srgbClr val="0070C0"/>
                </a:solidFill>
              </a:rPr>
            </a:br>
            <a:r>
              <a:rPr lang="en-US" b="1" dirty="0" err="1">
                <a:solidFill>
                  <a:srgbClr val="0070C0"/>
                </a:solidFill>
              </a:rPr>
              <a:t>numbers.add</a:t>
            </a:r>
            <a:r>
              <a:rPr lang="en-US" b="1" dirty="0">
                <a:solidFill>
                  <a:srgbClr val="0070C0"/>
                </a:solidFill>
              </a:rPr>
              <a:t>(5);</a:t>
            </a:r>
            <a:br>
              <a:rPr lang="en-US" b="1" dirty="0">
                <a:solidFill>
                  <a:srgbClr val="0070C0"/>
                </a:solidFill>
              </a:rPr>
            </a:br>
            <a:r>
              <a:rPr lang="en-US" b="1" dirty="0" err="1">
                <a:solidFill>
                  <a:srgbClr val="0070C0"/>
                </a:solidFill>
              </a:rPr>
              <a:t>numbers.add</a:t>
            </a:r>
            <a:r>
              <a:rPr lang="en-US" b="1" dirty="0">
                <a:solidFill>
                  <a:srgbClr val="0070C0"/>
                </a:solidFill>
              </a:rPr>
              <a:t>(81);</a:t>
            </a:r>
            <a:br>
              <a:rPr lang="en-US" b="1" dirty="0">
                <a:solidFill>
                  <a:srgbClr val="0070C0"/>
                </a:solidFill>
              </a:rPr>
            </a:br>
            <a:r>
              <a:rPr lang="en-US" b="1" dirty="0" err="1">
                <a:solidFill>
                  <a:srgbClr val="0070C0"/>
                </a:solidFill>
              </a:rPr>
              <a:t>Collections.sort</a:t>
            </a:r>
            <a:r>
              <a:rPr lang="en-US" b="1" dirty="0">
                <a:solidFill>
                  <a:srgbClr val="0070C0"/>
                </a:solidFill>
              </a:rPr>
              <a:t>(numbers);</a:t>
            </a:r>
            <a:br>
              <a:rPr lang="en-US" b="1" dirty="0">
                <a:solidFill>
                  <a:srgbClr val="0070C0"/>
                </a:solidFill>
              </a:rPr>
            </a:br>
            <a:r>
              <a:rPr lang="en-US" b="1" dirty="0" err="1">
                <a:solidFill>
                  <a:srgbClr val="0070C0"/>
                </a:solidFill>
              </a:rPr>
              <a:t>System.out.println</a:t>
            </a:r>
            <a:r>
              <a:rPr lang="en-US" b="1" dirty="0">
                <a:solidFill>
                  <a:srgbClr val="0070C0"/>
                </a:solidFill>
              </a:rPr>
              <a:t>(numbers); [5, 81, 99] </a:t>
            </a: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90</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767335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en-US" dirty="0"/>
              <a:t>As with an </a:t>
            </a:r>
            <a:r>
              <a:rPr lang="en-US" dirty="0" err="1"/>
              <a:t>ArrayList</a:t>
            </a:r>
            <a:r>
              <a:rPr lang="en-US" dirty="0"/>
              <a:t>, you need an import statement to work with the date and time classes.</a:t>
            </a:r>
            <a:br>
              <a:rPr lang="en-US" dirty="0"/>
            </a:br>
            <a:r>
              <a:rPr lang="en-US" dirty="0"/>
              <a:t>Most of them are in the </a:t>
            </a:r>
            <a:r>
              <a:rPr lang="en-US" dirty="0" err="1"/>
              <a:t>java.time</a:t>
            </a:r>
            <a:r>
              <a:rPr lang="en-US" dirty="0"/>
              <a:t> package. To use it, add this import to your program:</a:t>
            </a:r>
            <a:br>
              <a:rPr lang="en-US" dirty="0"/>
            </a:br>
            <a:r>
              <a:rPr lang="en-US" b="1" dirty="0">
                <a:solidFill>
                  <a:srgbClr val="0070C0"/>
                </a:solidFill>
              </a:rPr>
              <a:t>import </a:t>
            </a:r>
            <a:r>
              <a:rPr lang="en-US" b="1" dirty="0" err="1">
                <a:solidFill>
                  <a:srgbClr val="0070C0"/>
                </a:solidFill>
              </a:rPr>
              <a:t>java.time</a:t>
            </a:r>
            <a:r>
              <a:rPr lang="en-US" b="1" dirty="0">
                <a:solidFill>
                  <a:srgbClr val="0070C0"/>
                </a:solidFill>
              </a:rPr>
              <a:t>.*; // import time classes</a:t>
            </a:r>
            <a:r>
              <a:rPr lang="en-US" dirty="0"/>
              <a:t/>
            </a:r>
            <a:br>
              <a:rPr lang="en-US" dirty="0"/>
            </a:br>
            <a:r>
              <a:rPr lang="en-US" dirty="0"/>
              <a:t>In the following sections, we’ll look at </a:t>
            </a:r>
            <a:r>
              <a:rPr lang="en-US" b="1" dirty="0"/>
              <a:t>creating</a:t>
            </a:r>
            <a:r>
              <a:rPr lang="en-US" dirty="0"/>
              <a:t>, </a:t>
            </a:r>
            <a:r>
              <a:rPr lang="en-US" b="1" dirty="0"/>
              <a:t>manipulating</a:t>
            </a:r>
            <a:r>
              <a:rPr lang="en-US" dirty="0"/>
              <a:t>, and </a:t>
            </a:r>
            <a:r>
              <a:rPr lang="en-US" b="1" dirty="0"/>
              <a:t>formatting dates and times</a:t>
            </a:r>
            <a:r>
              <a:rPr lang="en-US" dirty="0"/>
              <a:t>.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91</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5957189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20000"/>
          </a:bodyPr>
          <a:lstStyle/>
          <a:p>
            <a:r>
              <a:rPr lang="fr-FR" b="1" dirty="0">
                <a:solidFill>
                  <a:srgbClr val="FF0000"/>
                </a:solidFill>
              </a:rPr>
              <a:t>6-1-Creating Dates and Times </a:t>
            </a:r>
            <a:r>
              <a:rPr lang="en-US" dirty="0"/>
              <a:t/>
            </a:r>
            <a:br>
              <a:rPr lang="en-US" dirty="0"/>
            </a:br>
            <a:r>
              <a:rPr lang="en-US" dirty="0"/>
              <a:t>When working with dates and times, the </a:t>
            </a:r>
            <a:r>
              <a:rPr lang="en-US" dirty="0" err="1"/>
              <a:t>frst</a:t>
            </a:r>
            <a:r>
              <a:rPr lang="en-US" dirty="0"/>
              <a:t> thing to do is decide how much information you need. The exam gives you three choices:</a:t>
            </a:r>
            <a:br>
              <a:rPr lang="en-US" dirty="0"/>
            </a:br>
            <a:r>
              <a:rPr lang="en-US" b="1" dirty="0" err="1"/>
              <a:t>LocalDate</a:t>
            </a:r>
            <a:r>
              <a:rPr lang="en-US" b="1" dirty="0"/>
              <a:t> </a:t>
            </a:r>
            <a:r>
              <a:rPr lang="en-US" dirty="0"/>
              <a:t>Contains just a date—no time and no time zone. A good example of</a:t>
            </a:r>
            <a:br>
              <a:rPr lang="en-US" dirty="0"/>
            </a:br>
            <a:r>
              <a:rPr lang="en-US" dirty="0" err="1"/>
              <a:t>LocalDate</a:t>
            </a:r>
            <a:r>
              <a:rPr lang="en-US" dirty="0"/>
              <a:t> is your birthday this year. It is your birthday for a full day regardless of what</a:t>
            </a:r>
            <a:br>
              <a:rPr lang="en-US" dirty="0"/>
            </a:br>
            <a:r>
              <a:rPr lang="en-US" dirty="0"/>
              <a:t>time it is. </a:t>
            </a:r>
            <a:br>
              <a:rPr lang="en-US" dirty="0"/>
            </a:br>
            <a:r>
              <a:rPr lang="en-US" b="1" dirty="0" err="1"/>
              <a:t>LocalTime</a:t>
            </a:r>
            <a:r>
              <a:rPr lang="en-US" b="1" dirty="0"/>
              <a:t> </a:t>
            </a:r>
            <a:r>
              <a:rPr lang="en-US" dirty="0"/>
              <a:t>Contains just a time—no date and no time zone. A good example of</a:t>
            </a:r>
            <a:br>
              <a:rPr lang="en-US" dirty="0"/>
            </a:br>
            <a:r>
              <a:rPr lang="en-US" dirty="0" err="1"/>
              <a:t>LocalTime</a:t>
            </a:r>
            <a:r>
              <a:rPr lang="en-US" dirty="0"/>
              <a:t> is midnight. It is midnight at the same time every day.</a:t>
            </a:r>
            <a:br>
              <a:rPr lang="en-US" dirty="0"/>
            </a:br>
            <a:r>
              <a:rPr lang="en-US" b="1" dirty="0" err="1"/>
              <a:t>LocalDateTime</a:t>
            </a:r>
            <a:r>
              <a:rPr lang="en-US" b="1" dirty="0"/>
              <a:t> </a:t>
            </a:r>
            <a:r>
              <a:rPr lang="en-US" dirty="0"/>
              <a:t>Contains both a date and time but no time zone. A good example of</a:t>
            </a:r>
            <a:br>
              <a:rPr lang="en-US" dirty="0"/>
            </a:br>
            <a:r>
              <a:rPr lang="en-US" dirty="0" err="1"/>
              <a:t>LocalDateTime</a:t>
            </a:r>
            <a:r>
              <a:rPr lang="en-US" dirty="0"/>
              <a:t> is “the stroke of midnight on New Year’s.” Midnight on January 2 isn’t</a:t>
            </a:r>
            <a:br>
              <a:rPr lang="en-US" dirty="0"/>
            </a:br>
            <a:r>
              <a:rPr lang="en-US" dirty="0"/>
              <a:t>nearly as special, and clearly an hour after midnight isn’t as special either. </a:t>
            </a:r>
            <a:r>
              <a:rPr lang="fr-FR" dirty="0"/>
              <a:t/>
            </a:r>
            <a:br>
              <a:rPr lang="fr-FR"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92</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42923802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20000"/>
          </a:bodyPr>
          <a:lstStyle/>
          <a:p>
            <a:r>
              <a:rPr lang="fr-FR" b="1" dirty="0">
                <a:solidFill>
                  <a:srgbClr val="FF0000"/>
                </a:solidFill>
              </a:rPr>
              <a:t>6-1-Creating Dates and Times </a:t>
            </a:r>
            <a:r>
              <a:rPr lang="en-US" dirty="0"/>
              <a:t/>
            </a:r>
            <a:br>
              <a:rPr lang="en-US" dirty="0"/>
            </a:br>
            <a:r>
              <a:rPr lang="en-US" dirty="0"/>
              <a:t>Oracle recommends avoiding time zones unless you really need them. Try to act as if</a:t>
            </a:r>
            <a:br>
              <a:rPr lang="en-US" dirty="0"/>
            </a:br>
            <a:r>
              <a:rPr lang="en-US" dirty="0"/>
              <a:t>everyone is in the same time zone when you can. If you do need to communicate across</a:t>
            </a:r>
            <a:br>
              <a:rPr lang="en-US" dirty="0"/>
            </a:br>
            <a:r>
              <a:rPr lang="en-US" dirty="0"/>
              <a:t>time zones, </a:t>
            </a:r>
            <a:r>
              <a:rPr lang="en-US" b="1" dirty="0" err="1"/>
              <a:t>ZonedDateTime</a:t>
            </a:r>
            <a:r>
              <a:rPr lang="en-US" dirty="0"/>
              <a:t> handles them.</a:t>
            </a:r>
            <a:br>
              <a:rPr lang="en-US" dirty="0"/>
            </a:br>
            <a:r>
              <a:rPr lang="en-US" dirty="0"/>
              <a:t>Ready to create your </a:t>
            </a:r>
            <a:r>
              <a:rPr lang="en-US" dirty="0" err="1"/>
              <a:t>frst</a:t>
            </a:r>
            <a:r>
              <a:rPr lang="en-US" dirty="0"/>
              <a:t> date and time objects?</a:t>
            </a:r>
            <a:br>
              <a:rPr lang="en-US" dirty="0"/>
            </a:br>
            <a:r>
              <a:rPr lang="en-US" b="1" dirty="0" err="1">
                <a:solidFill>
                  <a:srgbClr val="0070C0"/>
                </a:solidFill>
              </a:rPr>
              <a:t>System.out.println</a:t>
            </a:r>
            <a:r>
              <a:rPr lang="en-US" b="1" dirty="0">
                <a:solidFill>
                  <a:srgbClr val="0070C0"/>
                </a:solidFill>
              </a:rPr>
              <a:t>(</a:t>
            </a:r>
            <a:r>
              <a:rPr lang="en-US" b="1" dirty="0" err="1">
                <a:solidFill>
                  <a:srgbClr val="0070C0"/>
                </a:solidFill>
              </a:rPr>
              <a:t>LocalDate.now</a:t>
            </a:r>
            <a:r>
              <a:rPr lang="en-US" b="1" dirty="0">
                <a:solidFill>
                  <a:srgbClr val="0070C0"/>
                </a:solidFill>
              </a:rPr>
              <a:t>());</a:t>
            </a:r>
            <a:br>
              <a:rPr lang="en-US" b="1" dirty="0">
                <a:solidFill>
                  <a:srgbClr val="0070C0"/>
                </a:solidFill>
              </a:rPr>
            </a:br>
            <a:r>
              <a:rPr lang="en-US" b="1" dirty="0" err="1">
                <a:solidFill>
                  <a:srgbClr val="0070C0"/>
                </a:solidFill>
              </a:rPr>
              <a:t>System.out.println</a:t>
            </a:r>
            <a:r>
              <a:rPr lang="en-US" b="1" dirty="0">
                <a:solidFill>
                  <a:srgbClr val="0070C0"/>
                </a:solidFill>
              </a:rPr>
              <a:t>(</a:t>
            </a:r>
            <a:r>
              <a:rPr lang="en-US" b="1" dirty="0" err="1">
                <a:solidFill>
                  <a:srgbClr val="0070C0"/>
                </a:solidFill>
              </a:rPr>
              <a:t>LocalTime.now</a:t>
            </a:r>
            <a:r>
              <a:rPr lang="en-US" b="1" dirty="0">
                <a:solidFill>
                  <a:srgbClr val="0070C0"/>
                </a:solidFill>
              </a:rPr>
              <a:t>());</a:t>
            </a:r>
            <a:br>
              <a:rPr lang="en-US" b="1" dirty="0">
                <a:solidFill>
                  <a:srgbClr val="0070C0"/>
                </a:solidFill>
              </a:rPr>
            </a:br>
            <a:r>
              <a:rPr lang="en-US" b="1" dirty="0" err="1">
                <a:solidFill>
                  <a:srgbClr val="0070C0"/>
                </a:solidFill>
              </a:rPr>
              <a:t>System.out.println</a:t>
            </a:r>
            <a:r>
              <a:rPr lang="en-US" b="1" dirty="0">
                <a:solidFill>
                  <a:srgbClr val="0070C0"/>
                </a:solidFill>
              </a:rPr>
              <a:t>(</a:t>
            </a:r>
            <a:r>
              <a:rPr lang="en-US" b="1" dirty="0" err="1">
                <a:solidFill>
                  <a:srgbClr val="0070C0"/>
                </a:solidFill>
              </a:rPr>
              <a:t>LocalDateTime.now</a:t>
            </a:r>
            <a:r>
              <a:rPr lang="en-US" b="1" dirty="0">
                <a:solidFill>
                  <a:srgbClr val="0070C0"/>
                </a:solidFill>
              </a:rPr>
              <a:t>()); </a:t>
            </a:r>
            <a:r>
              <a:rPr lang="en-US" dirty="0"/>
              <a:t/>
            </a:r>
            <a:br>
              <a:rPr lang="en-US" dirty="0"/>
            </a:br>
            <a:r>
              <a:rPr lang="en-US" dirty="0"/>
              <a:t>Now that you know how to create the current date and time, let’s look at other specific</a:t>
            </a:r>
            <a:br>
              <a:rPr lang="en-US" dirty="0"/>
            </a:br>
            <a:r>
              <a:rPr lang="en-US" dirty="0"/>
              <a:t>dates and times. To begin, let’s create just a date with no time. Both of these examples</a:t>
            </a:r>
            <a:br>
              <a:rPr lang="en-US" dirty="0"/>
            </a:br>
            <a:r>
              <a:rPr lang="en-US" dirty="0"/>
              <a:t>create the same date:</a:t>
            </a:r>
            <a:br>
              <a:rPr lang="en-US" dirty="0"/>
            </a:br>
            <a:r>
              <a:rPr lang="en-US" b="1" dirty="0" err="1">
                <a:solidFill>
                  <a:srgbClr val="0070C0"/>
                </a:solidFill>
              </a:rPr>
              <a:t>LocalDate</a:t>
            </a:r>
            <a:r>
              <a:rPr lang="en-US" b="1" dirty="0">
                <a:solidFill>
                  <a:srgbClr val="0070C0"/>
                </a:solidFill>
              </a:rPr>
              <a:t> date1 = </a:t>
            </a:r>
            <a:r>
              <a:rPr lang="en-US" b="1" dirty="0" err="1">
                <a:solidFill>
                  <a:srgbClr val="0070C0"/>
                </a:solidFill>
              </a:rPr>
              <a:t>LocalDate.of</a:t>
            </a:r>
            <a:r>
              <a:rPr lang="en-US" b="1" dirty="0">
                <a:solidFill>
                  <a:srgbClr val="0070C0"/>
                </a:solidFill>
              </a:rPr>
              <a:t>(2015, </a:t>
            </a:r>
            <a:r>
              <a:rPr lang="en-US" b="1" dirty="0" err="1">
                <a:solidFill>
                  <a:srgbClr val="0070C0"/>
                </a:solidFill>
              </a:rPr>
              <a:t>Month.JANUARY</a:t>
            </a:r>
            <a:r>
              <a:rPr lang="en-US" b="1" dirty="0">
                <a:solidFill>
                  <a:srgbClr val="0070C0"/>
                </a:solidFill>
              </a:rPr>
              <a:t>, 20);</a:t>
            </a:r>
            <a:br>
              <a:rPr lang="en-US" b="1" dirty="0">
                <a:solidFill>
                  <a:srgbClr val="0070C0"/>
                </a:solidFill>
              </a:rPr>
            </a:br>
            <a:r>
              <a:rPr lang="en-US" b="1" dirty="0" err="1">
                <a:solidFill>
                  <a:srgbClr val="0070C0"/>
                </a:solidFill>
              </a:rPr>
              <a:t>LocalDate</a:t>
            </a:r>
            <a:r>
              <a:rPr lang="en-US" b="1" dirty="0">
                <a:solidFill>
                  <a:srgbClr val="0070C0"/>
                </a:solidFill>
              </a:rPr>
              <a:t> date2 = </a:t>
            </a:r>
            <a:r>
              <a:rPr lang="en-US" b="1" dirty="0" err="1">
                <a:solidFill>
                  <a:srgbClr val="0070C0"/>
                </a:solidFill>
              </a:rPr>
              <a:t>LocalDate.of</a:t>
            </a:r>
            <a:r>
              <a:rPr lang="en-US" b="1" dirty="0">
                <a:solidFill>
                  <a:srgbClr val="0070C0"/>
                </a:solidFill>
              </a:rPr>
              <a:t>(2015, 1, 20); </a:t>
            </a: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93</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22402724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10000"/>
          </a:bodyPr>
          <a:lstStyle/>
          <a:p>
            <a:r>
              <a:rPr lang="fr-FR" b="1" dirty="0">
                <a:solidFill>
                  <a:srgbClr val="FF0000"/>
                </a:solidFill>
              </a:rPr>
              <a:t>6-1-Creating Dates and Times </a:t>
            </a:r>
            <a:r>
              <a:rPr lang="en-US" dirty="0"/>
              <a:t/>
            </a:r>
            <a:br>
              <a:rPr lang="en-US" dirty="0"/>
            </a:br>
            <a:r>
              <a:rPr lang="en-US" dirty="0"/>
              <a:t>Both pass in the year, month, and date. Although it is good to use the Month constants</a:t>
            </a:r>
            <a:br>
              <a:rPr lang="en-US" dirty="0"/>
            </a:br>
            <a:r>
              <a:rPr lang="en-US" dirty="0"/>
              <a:t>(to make the code easier to read), you can pass the int number of the month directly.</a:t>
            </a:r>
            <a:br>
              <a:rPr lang="en-US" dirty="0"/>
            </a:br>
            <a:r>
              <a:rPr lang="en-US" dirty="0"/>
              <a:t>Just use the number of the month the same way you would if you were writing the date</a:t>
            </a:r>
            <a:br>
              <a:rPr lang="en-US" dirty="0"/>
            </a:br>
            <a:r>
              <a:rPr lang="en-US" dirty="0"/>
              <a:t>in real life.</a:t>
            </a:r>
            <a:br>
              <a:rPr lang="en-US" dirty="0"/>
            </a:br>
            <a:r>
              <a:rPr lang="en-US" dirty="0"/>
              <a:t>The method signatures are as follows:</a:t>
            </a:r>
            <a:br>
              <a:rPr lang="en-US" dirty="0"/>
            </a:br>
            <a:r>
              <a:rPr lang="en-US" b="1" dirty="0">
                <a:solidFill>
                  <a:srgbClr val="0070C0"/>
                </a:solidFill>
              </a:rPr>
              <a:t>public static </a:t>
            </a:r>
            <a:r>
              <a:rPr lang="en-US" b="1" dirty="0" err="1">
                <a:solidFill>
                  <a:srgbClr val="0070C0"/>
                </a:solidFill>
              </a:rPr>
              <a:t>LocalDate</a:t>
            </a:r>
            <a:r>
              <a:rPr lang="fr-FR" dirty="0"/>
              <a:t>. </a:t>
            </a:r>
            <a:r>
              <a:rPr lang="en-US" b="1" dirty="0">
                <a:solidFill>
                  <a:srgbClr val="0070C0"/>
                </a:solidFill>
              </a:rPr>
              <a:t>of(int year, int month, int </a:t>
            </a:r>
            <a:r>
              <a:rPr lang="en-US" b="1" dirty="0" err="1">
                <a:solidFill>
                  <a:srgbClr val="0070C0"/>
                </a:solidFill>
              </a:rPr>
              <a:t>dayOfMonth</a:t>
            </a:r>
            <a:r>
              <a:rPr lang="en-US" b="1" dirty="0">
                <a:solidFill>
                  <a:srgbClr val="0070C0"/>
                </a:solidFill>
              </a:rPr>
              <a:t>)</a:t>
            </a:r>
            <a:br>
              <a:rPr lang="en-US" b="1" dirty="0">
                <a:solidFill>
                  <a:srgbClr val="0070C0"/>
                </a:solidFill>
              </a:rPr>
            </a:br>
            <a:r>
              <a:rPr lang="en-US" b="1" dirty="0">
                <a:solidFill>
                  <a:srgbClr val="0070C0"/>
                </a:solidFill>
              </a:rPr>
              <a:t>public static </a:t>
            </a:r>
            <a:r>
              <a:rPr lang="en-US" b="1" dirty="0" err="1">
                <a:solidFill>
                  <a:srgbClr val="0070C0"/>
                </a:solidFill>
              </a:rPr>
              <a:t>LocalDate</a:t>
            </a:r>
            <a:r>
              <a:rPr lang="en-US" b="1" dirty="0">
                <a:solidFill>
                  <a:srgbClr val="0070C0"/>
                </a:solidFill>
              </a:rPr>
              <a:t> of(int year, Month </a:t>
            </a:r>
            <a:r>
              <a:rPr lang="en-US" b="1" dirty="0" err="1">
                <a:solidFill>
                  <a:srgbClr val="0070C0"/>
                </a:solidFill>
              </a:rPr>
              <a:t>month</a:t>
            </a:r>
            <a:r>
              <a:rPr lang="en-US" b="1" dirty="0">
                <a:solidFill>
                  <a:srgbClr val="0070C0"/>
                </a:solidFill>
              </a:rPr>
              <a:t>, int </a:t>
            </a:r>
            <a:r>
              <a:rPr lang="en-US" b="1" dirty="0" err="1">
                <a:solidFill>
                  <a:srgbClr val="0070C0"/>
                </a:solidFill>
              </a:rPr>
              <a:t>dayOfMonth</a:t>
            </a:r>
            <a:r>
              <a:rPr lang="en-US" b="1" dirty="0">
                <a:solidFill>
                  <a:srgbClr val="0070C0"/>
                </a:solidFill>
              </a:rPr>
              <a:t>)</a:t>
            </a:r>
            <a:r>
              <a:rPr lang="en-US" dirty="0"/>
              <a:t/>
            </a:r>
            <a:br>
              <a:rPr lang="en-US" dirty="0"/>
            </a:br>
            <a:r>
              <a:rPr lang="en-US" dirty="0"/>
              <a:t>Month is a special type of class called an </a:t>
            </a:r>
            <a:r>
              <a:rPr lang="en-US" dirty="0" err="1"/>
              <a:t>enum</a:t>
            </a:r>
            <a:r>
              <a:rPr lang="en-US" dirty="0"/>
              <a:t>. You don’t need to know about </a:t>
            </a:r>
            <a:r>
              <a:rPr lang="en-US" dirty="0" err="1"/>
              <a:t>enums</a:t>
            </a:r>
            <a:r>
              <a:rPr lang="en-US" dirty="0"/>
              <a:t> on</a:t>
            </a:r>
            <a:br>
              <a:rPr lang="en-US" dirty="0"/>
            </a:br>
            <a:r>
              <a:rPr lang="en-US" dirty="0"/>
              <a:t>the OCA exam and can just treat them as constants. </a:t>
            </a:r>
            <a:br>
              <a:rPr lang="en-US" dirty="0"/>
            </a:br>
            <a:endParaRPr lang="fr-FR" b="1" dirty="0">
              <a:solidFill>
                <a:srgbClr val="0070C0"/>
              </a:solidFill>
            </a:endParaRPr>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94</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8016968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lnSpcReduction="10000"/>
          </a:bodyPr>
          <a:lstStyle/>
          <a:p>
            <a:r>
              <a:rPr lang="fr-FR" b="1" dirty="0">
                <a:solidFill>
                  <a:srgbClr val="FF0000"/>
                </a:solidFill>
              </a:rPr>
              <a:t>6-2-</a:t>
            </a:r>
            <a:r>
              <a:rPr lang="fr-FR" b="1" dirty="0"/>
              <a:t> </a:t>
            </a:r>
            <a:r>
              <a:rPr lang="fr-FR" b="1" dirty="0" err="1">
                <a:solidFill>
                  <a:srgbClr val="FF0000"/>
                </a:solidFill>
              </a:rPr>
              <a:t>Manipulating</a:t>
            </a:r>
            <a:r>
              <a:rPr lang="fr-FR" b="1" dirty="0">
                <a:solidFill>
                  <a:srgbClr val="FF0000"/>
                </a:solidFill>
              </a:rPr>
              <a:t> Dates and Times </a:t>
            </a:r>
            <a:r>
              <a:rPr lang="fr-FR" dirty="0"/>
              <a:t/>
            </a:r>
            <a:br>
              <a:rPr lang="fr-FR" dirty="0"/>
            </a:br>
            <a:r>
              <a:rPr lang="en-US" dirty="0"/>
              <a:t>Adding to a date is easy. The date and time classes are immutable, just like String was. This means that we need to remember to assign the results of these methods to a reference variable so they are not lost.</a:t>
            </a:r>
            <a:br>
              <a:rPr lang="en-US" dirty="0"/>
            </a:br>
            <a:r>
              <a:rPr lang="en-US" dirty="0">
                <a:solidFill>
                  <a:srgbClr val="0070C0"/>
                </a:solidFill>
              </a:rPr>
              <a:t>12: </a:t>
            </a:r>
            <a:r>
              <a:rPr lang="en-US" dirty="0" err="1">
                <a:solidFill>
                  <a:srgbClr val="0070C0"/>
                </a:solidFill>
              </a:rPr>
              <a:t>LocalDate</a:t>
            </a:r>
            <a:r>
              <a:rPr lang="en-US" dirty="0">
                <a:solidFill>
                  <a:srgbClr val="0070C0"/>
                </a:solidFill>
              </a:rPr>
              <a:t> date = </a:t>
            </a:r>
            <a:r>
              <a:rPr lang="en-US" dirty="0" err="1">
                <a:solidFill>
                  <a:srgbClr val="0070C0"/>
                </a:solidFill>
              </a:rPr>
              <a:t>LocalDate.of</a:t>
            </a:r>
            <a:r>
              <a:rPr lang="en-US" dirty="0">
                <a:solidFill>
                  <a:srgbClr val="0070C0"/>
                </a:solidFill>
              </a:rPr>
              <a:t>(2014, </a:t>
            </a:r>
            <a:r>
              <a:rPr lang="en-US" dirty="0" err="1">
                <a:solidFill>
                  <a:srgbClr val="0070C0"/>
                </a:solidFill>
              </a:rPr>
              <a:t>Month.JANUARY</a:t>
            </a:r>
            <a:r>
              <a:rPr lang="en-US" dirty="0">
                <a:solidFill>
                  <a:srgbClr val="0070C0"/>
                </a:solidFill>
              </a:rPr>
              <a:t>, 20);</a:t>
            </a:r>
            <a:br>
              <a:rPr lang="en-US" dirty="0">
                <a:solidFill>
                  <a:srgbClr val="0070C0"/>
                </a:solidFill>
              </a:rPr>
            </a:br>
            <a:r>
              <a:rPr lang="en-US" dirty="0">
                <a:solidFill>
                  <a:srgbClr val="0070C0"/>
                </a:solidFill>
              </a:rPr>
              <a:t>13: </a:t>
            </a:r>
            <a:r>
              <a:rPr lang="en-US" dirty="0" err="1">
                <a:solidFill>
                  <a:srgbClr val="0070C0"/>
                </a:solidFill>
              </a:rPr>
              <a:t>System.out.println</a:t>
            </a:r>
            <a:r>
              <a:rPr lang="en-US" dirty="0">
                <a:solidFill>
                  <a:srgbClr val="0070C0"/>
                </a:solidFill>
              </a:rPr>
              <a:t>(date); // 2014-01-20</a:t>
            </a:r>
            <a:br>
              <a:rPr lang="en-US" dirty="0">
                <a:solidFill>
                  <a:srgbClr val="0070C0"/>
                </a:solidFill>
              </a:rPr>
            </a:br>
            <a:r>
              <a:rPr lang="en-US" dirty="0">
                <a:solidFill>
                  <a:srgbClr val="0070C0"/>
                </a:solidFill>
              </a:rPr>
              <a:t>14: date = </a:t>
            </a:r>
            <a:r>
              <a:rPr lang="en-US" dirty="0" err="1">
                <a:solidFill>
                  <a:srgbClr val="0070C0"/>
                </a:solidFill>
              </a:rPr>
              <a:t>date.plusDays</a:t>
            </a:r>
            <a:r>
              <a:rPr lang="en-US" dirty="0">
                <a:solidFill>
                  <a:srgbClr val="0070C0"/>
                </a:solidFill>
              </a:rPr>
              <a:t>(2);</a:t>
            </a:r>
            <a:br>
              <a:rPr lang="en-US" dirty="0">
                <a:solidFill>
                  <a:srgbClr val="0070C0"/>
                </a:solidFill>
              </a:rPr>
            </a:br>
            <a:r>
              <a:rPr lang="en-US" dirty="0">
                <a:solidFill>
                  <a:srgbClr val="0070C0"/>
                </a:solidFill>
              </a:rPr>
              <a:t>15: </a:t>
            </a:r>
            <a:r>
              <a:rPr lang="en-US" dirty="0" err="1">
                <a:solidFill>
                  <a:srgbClr val="0070C0"/>
                </a:solidFill>
              </a:rPr>
              <a:t>System.out.println</a:t>
            </a:r>
            <a:r>
              <a:rPr lang="en-US" dirty="0">
                <a:solidFill>
                  <a:srgbClr val="0070C0"/>
                </a:solidFill>
              </a:rPr>
              <a:t>(date); // 2014-01-22</a:t>
            </a:r>
            <a:br>
              <a:rPr lang="en-US" dirty="0">
                <a:solidFill>
                  <a:srgbClr val="0070C0"/>
                </a:solidFill>
              </a:rPr>
            </a:br>
            <a:r>
              <a:rPr lang="en-US" dirty="0">
                <a:solidFill>
                  <a:srgbClr val="0070C0"/>
                </a:solidFill>
              </a:rPr>
              <a:t>16: date = </a:t>
            </a:r>
            <a:r>
              <a:rPr lang="en-US" dirty="0" err="1">
                <a:solidFill>
                  <a:srgbClr val="0070C0"/>
                </a:solidFill>
              </a:rPr>
              <a:t>date.plusWeeks</a:t>
            </a:r>
            <a:r>
              <a:rPr lang="en-US" dirty="0">
                <a:solidFill>
                  <a:srgbClr val="0070C0"/>
                </a:solidFill>
              </a:rPr>
              <a:t>(1); </a:t>
            </a: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95</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37474261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a:bodyPr>
          <a:lstStyle/>
          <a:p>
            <a:r>
              <a:rPr lang="fr-FR" b="1" dirty="0">
                <a:solidFill>
                  <a:srgbClr val="FF0000"/>
                </a:solidFill>
              </a:rPr>
              <a:t>6-2-</a:t>
            </a:r>
            <a:r>
              <a:rPr lang="fr-FR" b="1" dirty="0"/>
              <a:t> </a:t>
            </a:r>
            <a:r>
              <a:rPr lang="fr-FR" b="1" dirty="0" err="1">
                <a:solidFill>
                  <a:srgbClr val="FF0000"/>
                </a:solidFill>
              </a:rPr>
              <a:t>Manipulating</a:t>
            </a:r>
            <a:r>
              <a:rPr lang="fr-FR" b="1" dirty="0">
                <a:solidFill>
                  <a:srgbClr val="FF0000"/>
                </a:solidFill>
              </a:rPr>
              <a:t> Dates and Times </a:t>
            </a:r>
            <a:r>
              <a:rPr lang="fr-FR" dirty="0"/>
              <a:t/>
            </a:r>
            <a:br>
              <a:rPr lang="fr-FR" dirty="0"/>
            </a:br>
            <a:r>
              <a:rPr lang="fr-FR" dirty="0">
                <a:solidFill>
                  <a:srgbClr val="0070C0"/>
                </a:solidFill>
              </a:rPr>
              <a:t>17: </a:t>
            </a:r>
            <a:r>
              <a:rPr lang="fr-FR" dirty="0" err="1">
                <a:solidFill>
                  <a:srgbClr val="0070C0"/>
                </a:solidFill>
              </a:rPr>
              <a:t>System.out.println</a:t>
            </a:r>
            <a:r>
              <a:rPr lang="fr-FR" dirty="0">
                <a:solidFill>
                  <a:srgbClr val="0070C0"/>
                </a:solidFill>
              </a:rPr>
              <a:t>(date); // 2014-01-29</a:t>
            </a:r>
            <a:br>
              <a:rPr lang="fr-FR" dirty="0">
                <a:solidFill>
                  <a:srgbClr val="0070C0"/>
                </a:solidFill>
              </a:rPr>
            </a:br>
            <a:r>
              <a:rPr lang="fr-FR" dirty="0">
                <a:solidFill>
                  <a:srgbClr val="0070C0"/>
                </a:solidFill>
              </a:rPr>
              <a:t>18: date = </a:t>
            </a:r>
            <a:r>
              <a:rPr lang="fr-FR" dirty="0" err="1">
                <a:solidFill>
                  <a:srgbClr val="0070C0"/>
                </a:solidFill>
              </a:rPr>
              <a:t>date.plusMonths</a:t>
            </a:r>
            <a:r>
              <a:rPr lang="fr-FR" dirty="0">
                <a:solidFill>
                  <a:srgbClr val="0070C0"/>
                </a:solidFill>
              </a:rPr>
              <a:t>(1);</a:t>
            </a:r>
            <a:br>
              <a:rPr lang="fr-FR" dirty="0">
                <a:solidFill>
                  <a:srgbClr val="0070C0"/>
                </a:solidFill>
              </a:rPr>
            </a:br>
            <a:r>
              <a:rPr lang="fr-FR" dirty="0">
                <a:solidFill>
                  <a:srgbClr val="0070C0"/>
                </a:solidFill>
              </a:rPr>
              <a:t>19: </a:t>
            </a:r>
            <a:r>
              <a:rPr lang="fr-FR" dirty="0" err="1">
                <a:solidFill>
                  <a:srgbClr val="0070C0"/>
                </a:solidFill>
              </a:rPr>
              <a:t>System.out.println</a:t>
            </a:r>
            <a:r>
              <a:rPr lang="fr-FR" dirty="0">
                <a:solidFill>
                  <a:srgbClr val="0070C0"/>
                </a:solidFill>
              </a:rPr>
              <a:t>(date); // 2014-02-28</a:t>
            </a:r>
            <a:br>
              <a:rPr lang="fr-FR" dirty="0">
                <a:solidFill>
                  <a:srgbClr val="0070C0"/>
                </a:solidFill>
              </a:rPr>
            </a:br>
            <a:r>
              <a:rPr lang="fr-FR" dirty="0">
                <a:solidFill>
                  <a:srgbClr val="0070C0"/>
                </a:solidFill>
              </a:rPr>
              <a:t>20: date = </a:t>
            </a:r>
            <a:r>
              <a:rPr lang="fr-FR" dirty="0" err="1">
                <a:solidFill>
                  <a:srgbClr val="0070C0"/>
                </a:solidFill>
              </a:rPr>
              <a:t>date.plusYears</a:t>
            </a:r>
            <a:r>
              <a:rPr lang="fr-FR" dirty="0">
                <a:solidFill>
                  <a:srgbClr val="0070C0"/>
                </a:solidFill>
              </a:rPr>
              <a:t>(5);</a:t>
            </a:r>
            <a:br>
              <a:rPr lang="fr-FR" dirty="0">
                <a:solidFill>
                  <a:srgbClr val="0070C0"/>
                </a:solidFill>
              </a:rPr>
            </a:br>
            <a:r>
              <a:rPr lang="fr-FR" dirty="0">
                <a:solidFill>
                  <a:srgbClr val="0070C0"/>
                </a:solidFill>
              </a:rPr>
              <a:t>21: </a:t>
            </a:r>
            <a:r>
              <a:rPr lang="fr-FR" dirty="0" err="1">
                <a:solidFill>
                  <a:srgbClr val="0070C0"/>
                </a:solidFill>
              </a:rPr>
              <a:t>System.out.println</a:t>
            </a:r>
            <a:r>
              <a:rPr lang="fr-FR" dirty="0">
                <a:solidFill>
                  <a:srgbClr val="0070C0"/>
                </a:solidFill>
              </a:rPr>
              <a:t>(date); // 2019-02-28 </a:t>
            </a:r>
            <a:r>
              <a:rPr lang="fr-FR" dirty="0"/>
              <a:t/>
            </a:r>
            <a:br>
              <a:rPr lang="fr-FR" dirty="0"/>
            </a:br>
            <a:r>
              <a:rPr lang="en-US" dirty="0"/>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96</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99043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10000"/>
          </a:bodyPr>
          <a:lstStyle/>
          <a:p>
            <a:r>
              <a:rPr lang="fr-FR" b="1" dirty="0">
                <a:solidFill>
                  <a:srgbClr val="FF0000"/>
                </a:solidFill>
              </a:rPr>
              <a:t>6-2-</a:t>
            </a:r>
            <a:r>
              <a:rPr lang="fr-FR" b="1" dirty="0"/>
              <a:t> </a:t>
            </a:r>
            <a:r>
              <a:rPr lang="fr-FR" b="1" dirty="0" err="1">
                <a:solidFill>
                  <a:srgbClr val="FF0000"/>
                </a:solidFill>
              </a:rPr>
              <a:t>Manipulating</a:t>
            </a:r>
            <a:r>
              <a:rPr lang="fr-FR" b="1" dirty="0">
                <a:solidFill>
                  <a:srgbClr val="FF0000"/>
                </a:solidFill>
              </a:rPr>
              <a:t> Dates and Times </a:t>
            </a:r>
            <a:r>
              <a:rPr lang="fr-FR" dirty="0"/>
              <a:t/>
            </a:r>
            <a:br>
              <a:rPr lang="fr-FR" dirty="0"/>
            </a:br>
            <a:r>
              <a:rPr lang="en-US" dirty="0"/>
              <a:t>This code is nice because it does just what it sounds like. We start out with January 20,</a:t>
            </a:r>
            <a:br>
              <a:rPr lang="en-US" dirty="0"/>
            </a:br>
            <a:r>
              <a:rPr lang="en-US" dirty="0"/>
              <a:t>2014. On line 14, we add two days to it and reassign it to our reference variable. On line 16,</a:t>
            </a:r>
            <a:br>
              <a:rPr lang="en-US" dirty="0"/>
            </a:br>
            <a:r>
              <a:rPr lang="en-US" dirty="0"/>
              <a:t>we add a week. This method allows us to write clearer code than </a:t>
            </a:r>
            <a:r>
              <a:rPr lang="en-US" dirty="0" err="1"/>
              <a:t>plusDays</a:t>
            </a:r>
            <a:r>
              <a:rPr lang="en-US" dirty="0"/>
              <a:t>(7). Now date is</a:t>
            </a:r>
            <a:br>
              <a:rPr lang="en-US" dirty="0"/>
            </a:br>
            <a:r>
              <a:rPr lang="en-US" dirty="0"/>
              <a:t>January 29, 2014. On line 18, we add a month. This would bring us to February 29, 2014.</a:t>
            </a:r>
            <a:br>
              <a:rPr lang="en-US" dirty="0"/>
            </a:br>
            <a:r>
              <a:rPr lang="en-US" dirty="0"/>
              <a:t>However, 2014 is not a leap year. (2012 and 2016 are leap years.) Java is smart enough to</a:t>
            </a:r>
            <a:br>
              <a:rPr lang="en-US" dirty="0"/>
            </a:br>
            <a:r>
              <a:rPr lang="en-US" dirty="0"/>
              <a:t>realize February 29, 2014 does not exist and gives us February 28, 2014 instead. Finally, line</a:t>
            </a:r>
            <a:br>
              <a:rPr lang="en-US" dirty="0"/>
            </a:br>
            <a:r>
              <a:rPr lang="en-US" dirty="0"/>
              <a:t>20 adds five years.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97</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4229896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85000" lnSpcReduction="20000"/>
          </a:bodyPr>
          <a:lstStyle/>
          <a:p>
            <a:r>
              <a:rPr lang="fr-FR" b="1" dirty="0">
                <a:solidFill>
                  <a:srgbClr val="FF0000"/>
                </a:solidFill>
              </a:rPr>
              <a:t>6-2-</a:t>
            </a:r>
            <a:r>
              <a:rPr lang="fr-FR" b="1" dirty="0"/>
              <a:t> </a:t>
            </a:r>
            <a:r>
              <a:rPr lang="fr-FR" b="1" dirty="0" err="1">
                <a:solidFill>
                  <a:srgbClr val="FF0000"/>
                </a:solidFill>
              </a:rPr>
              <a:t>Manipulating</a:t>
            </a:r>
            <a:r>
              <a:rPr lang="fr-FR" b="1" dirty="0">
                <a:solidFill>
                  <a:srgbClr val="FF0000"/>
                </a:solidFill>
              </a:rPr>
              <a:t> Dates and Times </a:t>
            </a:r>
            <a:r>
              <a:rPr lang="fr-FR" dirty="0"/>
              <a:t/>
            </a:r>
            <a:br>
              <a:rPr lang="fr-FR" dirty="0"/>
            </a:br>
            <a:r>
              <a:rPr lang="fr-FR" dirty="0"/>
              <a:t>There are </a:t>
            </a:r>
            <a:r>
              <a:rPr lang="fr-FR" dirty="0" err="1"/>
              <a:t>also</a:t>
            </a:r>
            <a:r>
              <a:rPr lang="fr-FR" dirty="0"/>
              <a:t> </a:t>
            </a:r>
            <a:r>
              <a:rPr lang="fr-FR" dirty="0" err="1"/>
              <a:t>nice</a:t>
            </a:r>
            <a:r>
              <a:rPr lang="fr-FR" dirty="0"/>
              <a:t> </a:t>
            </a:r>
            <a:r>
              <a:rPr lang="fr-FR" dirty="0" err="1"/>
              <a:t>easy</a:t>
            </a:r>
            <a:r>
              <a:rPr lang="fr-FR" dirty="0"/>
              <a:t> </a:t>
            </a:r>
            <a:r>
              <a:rPr lang="fr-FR" dirty="0" err="1"/>
              <a:t>methods</a:t>
            </a:r>
            <a:r>
              <a:rPr lang="fr-FR" dirty="0"/>
              <a:t> to go </a:t>
            </a:r>
            <a:r>
              <a:rPr lang="fr-FR" dirty="0" err="1"/>
              <a:t>backward</a:t>
            </a:r>
            <a:r>
              <a:rPr lang="fr-FR" dirty="0"/>
              <a:t> in time. This time, </a:t>
            </a:r>
            <a:r>
              <a:rPr lang="fr-FR" dirty="0" err="1"/>
              <a:t>let’s</a:t>
            </a:r>
            <a:r>
              <a:rPr lang="fr-FR" dirty="0"/>
              <a:t> </a:t>
            </a:r>
            <a:r>
              <a:rPr lang="fr-FR" dirty="0" err="1"/>
              <a:t>work</a:t>
            </a:r>
            <a:r>
              <a:rPr lang="fr-FR" dirty="0"/>
              <a:t> </a:t>
            </a:r>
            <a:r>
              <a:rPr lang="fr-FR" dirty="0" err="1"/>
              <a:t>with</a:t>
            </a:r>
            <a:r>
              <a:rPr lang="fr-FR" dirty="0"/>
              <a:t/>
            </a:r>
            <a:br>
              <a:rPr lang="fr-FR" dirty="0"/>
            </a:br>
            <a:r>
              <a:rPr lang="fr-FR" dirty="0" err="1"/>
              <a:t>LocalDateTime</a:t>
            </a:r>
            <a:r>
              <a:rPr lang="fr-FR" dirty="0"/>
              <a:t>.</a:t>
            </a:r>
            <a:br>
              <a:rPr lang="fr-FR" dirty="0"/>
            </a:br>
            <a:r>
              <a:rPr lang="fr-FR" dirty="0">
                <a:solidFill>
                  <a:srgbClr val="0070C0"/>
                </a:solidFill>
              </a:rPr>
              <a:t>22: </a:t>
            </a:r>
            <a:r>
              <a:rPr lang="fr-FR" dirty="0" err="1">
                <a:solidFill>
                  <a:srgbClr val="0070C0"/>
                </a:solidFill>
              </a:rPr>
              <a:t>LocalDate</a:t>
            </a:r>
            <a:r>
              <a:rPr lang="fr-FR" dirty="0">
                <a:solidFill>
                  <a:srgbClr val="0070C0"/>
                </a:solidFill>
              </a:rPr>
              <a:t> date = </a:t>
            </a:r>
            <a:r>
              <a:rPr lang="fr-FR" dirty="0" err="1">
                <a:solidFill>
                  <a:srgbClr val="0070C0"/>
                </a:solidFill>
              </a:rPr>
              <a:t>LocalDate.of</a:t>
            </a:r>
            <a:r>
              <a:rPr lang="fr-FR" dirty="0">
                <a:solidFill>
                  <a:srgbClr val="0070C0"/>
                </a:solidFill>
              </a:rPr>
              <a:t>(2020, </a:t>
            </a:r>
            <a:r>
              <a:rPr lang="fr-FR" dirty="0" err="1">
                <a:solidFill>
                  <a:srgbClr val="0070C0"/>
                </a:solidFill>
              </a:rPr>
              <a:t>Month.JANUARY</a:t>
            </a:r>
            <a:r>
              <a:rPr lang="fr-FR" dirty="0">
                <a:solidFill>
                  <a:srgbClr val="0070C0"/>
                </a:solidFill>
              </a:rPr>
              <a:t>, 20);</a:t>
            </a:r>
            <a:br>
              <a:rPr lang="fr-FR" dirty="0">
                <a:solidFill>
                  <a:srgbClr val="0070C0"/>
                </a:solidFill>
              </a:rPr>
            </a:br>
            <a:r>
              <a:rPr lang="fr-FR" dirty="0">
                <a:solidFill>
                  <a:srgbClr val="0070C0"/>
                </a:solidFill>
              </a:rPr>
              <a:t>23: </a:t>
            </a:r>
            <a:r>
              <a:rPr lang="fr-FR" dirty="0" err="1">
                <a:solidFill>
                  <a:srgbClr val="0070C0"/>
                </a:solidFill>
              </a:rPr>
              <a:t>LocalTime</a:t>
            </a:r>
            <a:r>
              <a:rPr lang="fr-FR" dirty="0">
                <a:solidFill>
                  <a:srgbClr val="0070C0"/>
                </a:solidFill>
              </a:rPr>
              <a:t> time = </a:t>
            </a:r>
            <a:r>
              <a:rPr lang="fr-FR" dirty="0" err="1">
                <a:solidFill>
                  <a:srgbClr val="0070C0"/>
                </a:solidFill>
              </a:rPr>
              <a:t>LocalTime.of</a:t>
            </a:r>
            <a:r>
              <a:rPr lang="fr-FR" dirty="0">
                <a:solidFill>
                  <a:srgbClr val="0070C0"/>
                </a:solidFill>
              </a:rPr>
              <a:t>(5, 15);</a:t>
            </a:r>
            <a:br>
              <a:rPr lang="fr-FR" dirty="0">
                <a:solidFill>
                  <a:srgbClr val="0070C0"/>
                </a:solidFill>
              </a:rPr>
            </a:br>
            <a:r>
              <a:rPr lang="fr-FR" dirty="0">
                <a:solidFill>
                  <a:srgbClr val="0070C0"/>
                </a:solidFill>
              </a:rPr>
              <a:t>24: </a:t>
            </a:r>
            <a:r>
              <a:rPr lang="fr-FR" dirty="0" err="1">
                <a:solidFill>
                  <a:srgbClr val="0070C0"/>
                </a:solidFill>
              </a:rPr>
              <a:t>LocalDateTime</a:t>
            </a:r>
            <a:r>
              <a:rPr lang="fr-FR" dirty="0">
                <a:solidFill>
                  <a:srgbClr val="0070C0"/>
                </a:solidFill>
              </a:rPr>
              <a:t> </a:t>
            </a:r>
            <a:r>
              <a:rPr lang="fr-FR" dirty="0" err="1">
                <a:solidFill>
                  <a:srgbClr val="0070C0"/>
                </a:solidFill>
              </a:rPr>
              <a:t>dateTime</a:t>
            </a:r>
            <a:r>
              <a:rPr lang="fr-FR" dirty="0">
                <a:solidFill>
                  <a:srgbClr val="0070C0"/>
                </a:solidFill>
              </a:rPr>
              <a:t> = </a:t>
            </a:r>
            <a:r>
              <a:rPr lang="fr-FR" dirty="0" err="1">
                <a:solidFill>
                  <a:srgbClr val="0070C0"/>
                </a:solidFill>
              </a:rPr>
              <a:t>LocalDateTime.of</a:t>
            </a:r>
            <a:r>
              <a:rPr lang="fr-FR" dirty="0">
                <a:solidFill>
                  <a:srgbClr val="0070C0"/>
                </a:solidFill>
              </a:rPr>
              <a:t>(date, time);</a:t>
            </a:r>
            <a:br>
              <a:rPr lang="fr-FR" dirty="0">
                <a:solidFill>
                  <a:srgbClr val="0070C0"/>
                </a:solidFill>
              </a:rPr>
            </a:br>
            <a:r>
              <a:rPr lang="fr-FR" dirty="0">
                <a:solidFill>
                  <a:srgbClr val="0070C0"/>
                </a:solidFill>
              </a:rPr>
              <a:t>25: </a:t>
            </a:r>
            <a:r>
              <a:rPr lang="fr-FR" dirty="0" err="1">
                <a:solidFill>
                  <a:srgbClr val="0070C0"/>
                </a:solidFill>
              </a:rPr>
              <a:t>System.out.println</a:t>
            </a:r>
            <a:r>
              <a:rPr lang="fr-FR" dirty="0">
                <a:solidFill>
                  <a:srgbClr val="0070C0"/>
                </a:solidFill>
              </a:rPr>
              <a:t>(</a:t>
            </a:r>
            <a:r>
              <a:rPr lang="fr-FR" dirty="0" err="1">
                <a:solidFill>
                  <a:srgbClr val="0070C0"/>
                </a:solidFill>
              </a:rPr>
              <a:t>dateTime</a:t>
            </a:r>
            <a:r>
              <a:rPr lang="fr-FR" dirty="0">
                <a:solidFill>
                  <a:srgbClr val="0070C0"/>
                </a:solidFill>
              </a:rPr>
              <a:t>); // 2020-01-20T05:15</a:t>
            </a:r>
            <a:br>
              <a:rPr lang="fr-FR" dirty="0">
                <a:solidFill>
                  <a:srgbClr val="0070C0"/>
                </a:solidFill>
              </a:rPr>
            </a:br>
            <a:r>
              <a:rPr lang="fr-FR" dirty="0">
                <a:solidFill>
                  <a:srgbClr val="0070C0"/>
                </a:solidFill>
              </a:rPr>
              <a:t>26: </a:t>
            </a:r>
            <a:r>
              <a:rPr lang="fr-FR" dirty="0" err="1">
                <a:solidFill>
                  <a:srgbClr val="0070C0"/>
                </a:solidFill>
              </a:rPr>
              <a:t>dateTime</a:t>
            </a:r>
            <a:r>
              <a:rPr lang="fr-FR" dirty="0">
                <a:solidFill>
                  <a:srgbClr val="0070C0"/>
                </a:solidFill>
              </a:rPr>
              <a:t> = </a:t>
            </a:r>
            <a:r>
              <a:rPr lang="fr-FR" dirty="0" err="1">
                <a:solidFill>
                  <a:srgbClr val="0070C0"/>
                </a:solidFill>
              </a:rPr>
              <a:t>dateTime.minusDays</a:t>
            </a:r>
            <a:r>
              <a:rPr lang="fr-FR" dirty="0">
                <a:solidFill>
                  <a:srgbClr val="0070C0"/>
                </a:solidFill>
              </a:rPr>
              <a:t>(1);</a:t>
            </a:r>
            <a:br>
              <a:rPr lang="fr-FR" dirty="0">
                <a:solidFill>
                  <a:srgbClr val="0070C0"/>
                </a:solidFill>
              </a:rPr>
            </a:br>
            <a:r>
              <a:rPr lang="fr-FR" dirty="0">
                <a:solidFill>
                  <a:srgbClr val="0070C0"/>
                </a:solidFill>
              </a:rPr>
              <a:t>27: </a:t>
            </a:r>
            <a:r>
              <a:rPr lang="fr-FR" dirty="0" err="1">
                <a:solidFill>
                  <a:srgbClr val="0070C0"/>
                </a:solidFill>
              </a:rPr>
              <a:t>System.out.println</a:t>
            </a:r>
            <a:r>
              <a:rPr lang="fr-FR" dirty="0">
                <a:solidFill>
                  <a:srgbClr val="0070C0"/>
                </a:solidFill>
              </a:rPr>
              <a:t>(</a:t>
            </a:r>
            <a:r>
              <a:rPr lang="fr-FR" dirty="0" err="1">
                <a:solidFill>
                  <a:srgbClr val="0070C0"/>
                </a:solidFill>
              </a:rPr>
              <a:t>dateTime</a:t>
            </a:r>
            <a:r>
              <a:rPr lang="fr-FR" dirty="0">
                <a:solidFill>
                  <a:srgbClr val="0070C0"/>
                </a:solidFill>
              </a:rPr>
              <a:t>); // 2020-01-19T05:15</a:t>
            </a:r>
            <a:br>
              <a:rPr lang="fr-FR" dirty="0">
                <a:solidFill>
                  <a:srgbClr val="0070C0"/>
                </a:solidFill>
              </a:rPr>
            </a:br>
            <a:r>
              <a:rPr lang="fr-FR" dirty="0">
                <a:solidFill>
                  <a:srgbClr val="0070C0"/>
                </a:solidFill>
              </a:rPr>
              <a:t>28: </a:t>
            </a:r>
            <a:r>
              <a:rPr lang="fr-FR" dirty="0" err="1">
                <a:solidFill>
                  <a:srgbClr val="0070C0"/>
                </a:solidFill>
              </a:rPr>
              <a:t>dateTime</a:t>
            </a:r>
            <a:r>
              <a:rPr lang="fr-FR" dirty="0">
                <a:solidFill>
                  <a:srgbClr val="0070C0"/>
                </a:solidFill>
              </a:rPr>
              <a:t> = </a:t>
            </a:r>
            <a:r>
              <a:rPr lang="fr-FR" dirty="0" err="1">
                <a:solidFill>
                  <a:srgbClr val="0070C0"/>
                </a:solidFill>
              </a:rPr>
              <a:t>dateTime.minusHours</a:t>
            </a:r>
            <a:r>
              <a:rPr lang="fr-FR" dirty="0">
                <a:solidFill>
                  <a:srgbClr val="0070C0"/>
                </a:solidFill>
              </a:rPr>
              <a:t>(10);</a:t>
            </a:r>
            <a:br>
              <a:rPr lang="fr-FR" dirty="0">
                <a:solidFill>
                  <a:srgbClr val="0070C0"/>
                </a:solidFill>
              </a:rPr>
            </a:br>
            <a:r>
              <a:rPr lang="fr-FR" dirty="0">
                <a:solidFill>
                  <a:srgbClr val="0070C0"/>
                </a:solidFill>
              </a:rPr>
              <a:t>29: </a:t>
            </a:r>
            <a:r>
              <a:rPr lang="fr-FR" dirty="0" err="1">
                <a:solidFill>
                  <a:srgbClr val="0070C0"/>
                </a:solidFill>
              </a:rPr>
              <a:t>System.out.println</a:t>
            </a:r>
            <a:r>
              <a:rPr lang="fr-FR" dirty="0">
                <a:solidFill>
                  <a:srgbClr val="0070C0"/>
                </a:solidFill>
              </a:rPr>
              <a:t>(</a:t>
            </a:r>
            <a:r>
              <a:rPr lang="fr-FR" dirty="0" err="1">
                <a:solidFill>
                  <a:srgbClr val="0070C0"/>
                </a:solidFill>
              </a:rPr>
              <a:t>dateTime</a:t>
            </a:r>
            <a:r>
              <a:rPr lang="fr-FR" dirty="0">
                <a:solidFill>
                  <a:srgbClr val="0070C0"/>
                </a:solidFill>
              </a:rPr>
              <a:t>); // 2020-01-18T19:15</a:t>
            </a:r>
            <a:br>
              <a:rPr lang="fr-FR" dirty="0">
                <a:solidFill>
                  <a:srgbClr val="0070C0"/>
                </a:solidFill>
              </a:rPr>
            </a:br>
            <a:r>
              <a:rPr lang="fr-FR" dirty="0">
                <a:solidFill>
                  <a:srgbClr val="0070C0"/>
                </a:solidFill>
              </a:rPr>
              <a:t>30: </a:t>
            </a:r>
            <a:r>
              <a:rPr lang="fr-FR" dirty="0" err="1">
                <a:solidFill>
                  <a:srgbClr val="0070C0"/>
                </a:solidFill>
              </a:rPr>
              <a:t>dateTime</a:t>
            </a:r>
            <a:r>
              <a:rPr lang="fr-FR" dirty="0">
                <a:solidFill>
                  <a:srgbClr val="0070C0"/>
                </a:solidFill>
              </a:rPr>
              <a:t> = </a:t>
            </a:r>
            <a:r>
              <a:rPr lang="fr-FR" dirty="0" err="1">
                <a:solidFill>
                  <a:srgbClr val="0070C0"/>
                </a:solidFill>
              </a:rPr>
              <a:t>dateTime.minusSeconds</a:t>
            </a:r>
            <a:r>
              <a:rPr lang="fr-FR" dirty="0">
                <a:solidFill>
                  <a:srgbClr val="0070C0"/>
                </a:solidFill>
              </a:rPr>
              <a:t>(30);</a:t>
            </a:r>
            <a:br>
              <a:rPr lang="fr-FR" dirty="0">
                <a:solidFill>
                  <a:srgbClr val="0070C0"/>
                </a:solidFill>
              </a:rPr>
            </a:br>
            <a:r>
              <a:rPr lang="fr-FR" dirty="0">
                <a:solidFill>
                  <a:srgbClr val="0070C0"/>
                </a:solidFill>
              </a:rPr>
              <a:t>31: </a:t>
            </a:r>
            <a:r>
              <a:rPr lang="fr-FR" dirty="0" err="1">
                <a:solidFill>
                  <a:srgbClr val="0070C0"/>
                </a:solidFill>
              </a:rPr>
              <a:t>System.out.println</a:t>
            </a:r>
            <a:r>
              <a:rPr lang="fr-FR" dirty="0">
                <a:solidFill>
                  <a:srgbClr val="0070C0"/>
                </a:solidFill>
              </a:rPr>
              <a:t>(</a:t>
            </a:r>
            <a:r>
              <a:rPr lang="fr-FR" dirty="0" err="1">
                <a:solidFill>
                  <a:srgbClr val="0070C0"/>
                </a:solidFill>
              </a:rPr>
              <a:t>dateTime</a:t>
            </a:r>
            <a:r>
              <a:rPr lang="fr-FR" dirty="0">
                <a:solidFill>
                  <a:srgbClr val="0070C0"/>
                </a:solidFill>
              </a:rPr>
              <a:t>); // 2020-01-18T19:14:30 </a:t>
            </a: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98</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52934404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89DAF94-82EB-4EAD-9B7B-CA3B35298965}"/>
              </a:ext>
            </a:extLst>
          </p:cNvPr>
          <p:cNvSpPr>
            <a:spLocks noGrp="1"/>
          </p:cNvSpPr>
          <p:nvPr>
            <p:ph type="title"/>
          </p:nvPr>
        </p:nvSpPr>
        <p:spPr>
          <a:xfrm>
            <a:off x="942535" y="982132"/>
            <a:ext cx="10508567" cy="1303867"/>
          </a:xfrm>
        </p:spPr>
        <p:txBody>
          <a:bodyPr>
            <a:normAutofit/>
          </a:bodyPr>
          <a:lstStyle/>
          <a:p>
            <a:r>
              <a:rPr lang="fr-FR" b="1" dirty="0">
                <a:solidFill>
                  <a:srgbClr val="FF0000"/>
                </a:solidFill>
              </a:rPr>
              <a:t>6- </a:t>
            </a:r>
            <a:r>
              <a:rPr lang="en-US" b="1" dirty="0">
                <a:solidFill>
                  <a:srgbClr val="FF0000"/>
                </a:solidFill>
              </a:rPr>
              <a:t>Working with Dates and Times </a:t>
            </a:r>
            <a:endParaRPr lang="fr-FR" b="1" dirty="0">
              <a:solidFill>
                <a:srgbClr val="FF0000"/>
              </a:solidFill>
            </a:endParaRPr>
          </a:p>
        </p:txBody>
      </p:sp>
      <p:sp>
        <p:nvSpPr>
          <p:cNvPr id="3" name="Espace réservé du contenu 2">
            <a:extLst>
              <a:ext uri="{FF2B5EF4-FFF2-40B4-BE49-F238E27FC236}">
                <a16:creationId xmlns="" xmlns:a16="http://schemas.microsoft.com/office/drawing/2014/main" id="{0BFEF11F-C022-4116-8FC7-E4FDE8BE3FB5}"/>
              </a:ext>
            </a:extLst>
          </p:cNvPr>
          <p:cNvSpPr>
            <a:spLocks noGrp="1"/>
          </p:cNvSpPr>
          <p:nvPr>
            <p:ph idx="1"/>
          </p:nvPr>
        </p:nvSpPr>
        <p:spPr/>
        <p:txBody>
          <a:bodyPr>
            <a:normAutofit fontScale="92500"/>
          </a:bodyPr>
          <a:lstStyle/>
          <a:p>
            <a:r>
              <a:rPr lang="fr-FR" b="1" dirty="0">
                <a:solidFill>
                  <a:srgbClr val="FF0000"/>
                </a:solidFill>
              </a:rPr>
              <a:t>6-2-</a:t>
            </a:r>
            <a:r>
              <a:rPr lang="fr-FR" b="1" dirty="0"/>
              <a:t> </a:t>
            </a:r>
            <a:r>
              <a:rPr lang="fr-FR" b="1" dirty="0" err="1">
                <a:solidFill>
                  <a:srgbClr val="FF0000"/>
                </a:solidFill>
              </a:rPr>
              <a:t>Manipulating</a:t>
            </a:r>
            <a:r>
              <a:rPr lang="fr-FR" b="1" dirty="0">
                <a:solidFill>
                  <a:srgbClr val="FF0000"/>
                </a:solidFill>
              </a:rPr>
              <a:t> Dates and Times </a:t>
            </a:r>
            <a:r>
              <a:rPr lang="fr-FR" dirty="0"/>
              <a:t/>
            </a:r>
            <a:br>
              <a:rPr lang="fr-FR" dirty="0"/>
            </a:br>
            <a:r>
              <a:rPr lang="en-US" dirty="0"/>
              <a:t>Line 25 prints the original date of January 20, 2020 at 5:15 a.m. Line 26 subtracts a</a:t>
            </a:r>
            <a:br>
              <a:rPr lang="en-US" dirty="0"/>
            </a:br>
            <a:r>
              <a:rPr lang="en-US" dirty="0"/>
              <a:t>full day, bringing us to January 19, 2020 at 5:15 a.m. Line 28 subtracts 10 hours, showing that the date will change if the hours cause it to and brings us to January 18, 2020 at 19:15 (7:15 p.m.). Finally, line 30 subtracts 30 seconds. We see that all of a sudden the display value starts displaying seconds. Java is smart enough to hide the seconds and nanoseconds when we aren’t using them. </a:t>
            </a:r>
            <a:br>
              <a:rPr lang="en-US" dirty="0"/>
            </a:br>
            <a:endParaRPr lang="fr-FR" dirty="0"/>
          </a:p>
        </p:txBody>
      </p:sp>
      <p:sp>
        <p:nvSpPr>
          <p:cNvPr id="8" name="Espace réservé du numéro de diapositive 7">
            <a:extLst>
              <a:ext uri="{FF2B5EF4-FFF2-40B4-BE49-F238E27FC236}">
                <a16:creationId xmlns="" xmlns:a16="http://schemas.microsoft.com/office/drawing/2014/main" id="{DE256A4C-3414-4910-8C49-43315F6071D9}"/>
              </a:ext>
            </a:extLst>
          </p:cNvPr>
          <p:cNvSpPr>
            <a:spLocks noGrp="1"/>
          </p:cNvSpPr>
          <p:nvPr>
            <p:ph type="sldNum" sz="quarter" idx="12"/>
          </p:nvPr>
        </p:nvSpPr>
        <p:spPr/>
        <p:txBody>
          <a:bodyPr/>
          <a:lstStyle/>
          <a:p>
            <a:fld id="{4A5BDE94-4727-4585-B07D-29C32A2ADF6D}" type="slidenum">
              <a:rPr lang="fr-FR" smtClean="0"/>
              <a:t>99</a:t>
            </a:fld>
            <a:endParaRPr lang="fr-FR"/>
          </a:p>
        </p:txBody>
      </p:sp>
      <p:sp>
        <p:nvSpPr>
          <p:cNvPr id="4" name="Espace réservé du pied de page 3">
            <a:extLst>
              <a:ext uri="{FF2B5EF4-FFF2-40B4-BE49-F238E27FC236}">
                <a16:creationId xmlns="" xmlns:a16="http://schemas.microsoft.com/office/drawing/2014/main" id="{DEE31DFE-F822-432F-9341-C56E359C3491}"/>
              </a:ext>
            </a:extLst>
          </p:cNvPr>
          <p:cNvSpPr>
            <a:spLocks noGrp="1"/>
          </p:cNvSpPr>
          <p:nvPr>
            <p:ph type="ftr" sz="quarter" idx="11"/>
          </p:nvPr>
        </p:nvSpPr>
        <p:spPr/>
        <p:txBody>
          <a:bodyPr/>
          <a:lstStyle/>
          <a:p>
            <a:r>
              <a:rPr lang="en-US"/>
              <a:t>Chapter 3 : Core Java APIs                                                                                   Dr Mohamed Amine Mezghich</a:t>
            </a:r>
            <a:endParaRPr lang="fr-FR"/>
          </a:p>
        </p:txBody>
      </p:sp>
    </p:spTree>
    <p:extLst>
      <p:ext uri="{BB962C8B-B14F-4D97-AF65-F5344CB8AC3E}">
        <p14:creationId xmlns:p14="http://schemas.microsoft.com/office/powerpoint/2010/main" val="31830173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3798</TotalTime>
  <Words>2551</Words>
  <Application>Microsoft Office PowerPoint</Application>
  <PresentationFormat>Widescreen</PresentationFormat>
  <Paragraphs>473</Paragraphs>
  <Slides>116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116</vt:i4>
      </vt:variant>
    </vt:vector>
  </HeadingPairs>
  <TitlesOfParts>
    <vt:vector size="120" baseType="lpstr">
      <vt:lpstr>Arial</vt:lpstr>
      <vt:lpstr>Calibri</vt:lpstr>
      <vt:lpstr>Garamond</vt:lpstr>
      <vt:lpstr>Organique</vt:lpstr>
      <vt:lpstr>OCP 11 Part 1 [1Z0-819]</vt:lpstr>
      <vt:lpstr>Chapter 3 : Core Java APIs</vt:lpstr>
      <vt:lpstr>Chapter 3 : Core Java APIs</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1-Creating and Manipulating Strings </vt:lpstr>
      <vt:lpstr>2-Using the StringBuilder Class </vt:lpstr>
      <vt:lpstr>2-Using the StringBuilder Class </vt:lpstr>
      <vt:lpstr>2-Using the StringBuilder Class </vt:lpstr>
      <vt:lpstr>2-Using the StringBuilder Class </vt:lpstr>
      <vt:lpstr>2-Using the StringBuilder Class </vt:lpstr>
      <vt:lpstr>2-Using the StringBuilder Class </vt:lpstr>
      <vt:lpstr>2-Using the StringBuilder Class </vt:lpstr>
      <vt:lpstr>2-Using the StringBuilder Class </vt:lpstr>
      <vt:lpstr>2-Using the StringBuilder Class </vt:lpstr>
      <vt:lpstr>2-Using the StringBuilder Class </vt:lpstr>
      <vt:lpstr>2-Using the StringBuilder Class </vt:lpstr>
      <vt:lpstr>2-Using the StringBuilder Class </vt:lpstr>
      <vt:lpstr>2-Using the StringBuilder Class </vt:lpstr>
      <vt:lpstr>3- Understanding Equality </vt:lpstr>
      <vt:lpstr>3- Understanding Equality </vt:lpstr>
      <vt:lpstr>3- Understanding Equality </vt:lpstr>
      <vt:lpstr>3- Understanding Equality </vt:lpstr>
      <vt:lpstr>3- Understanding Equality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4- Understanding Java Arrays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5- Understanding an ArrayList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lpstr>6- Working with Dates and Times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OCP 1Z0-809</dc:title>
  <dc:creator>Mohamed Amine Mezghich</dc:creator>
  <cp:lastModifiedBy>amine</cp:lastModifiedBy>
  <cp:revision>391</cp:revision>
  <dcterms:created xsi:type="dcterms:W3CDTF">2018-08-30T10:23:28Z</dcterms:created>
  <dcterms:modified xsi:type="dcterms:W3CDTF">2023-06-23T18:18:12Z</dcterms:modified>
</cp:coreProperties>
</file>